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79" r:id="rId3"/>
    <p:sldId id="256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67" r:id="rId12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96E7E51-C19A-4080-AC7A-68177303D24B}">
          <p14:sldIdLst>
            <p14:sldId id="268"/>
            <p14:sldId id="279"/>
            <p14:sldId id="256"/>
            <p14:sldId id="280"/>
            <p14:sldId id="281"/>
            <p14:sldId id="282"/>
            <p14:sldId id="283"/>
            <p14:sldId id="284"/>
            <p14:sldId id="285"/>
            <p14:sldId id="28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752" userDrawn="1">
          <p15:clr>
            <a:srgbClr val="A4A3A4"/>
          </p15:clr>
        </p15:guide>
        <p15:guide id="4" pos="234" userDrawn="1">
          <p15:clr>
            <a:srgbClr val="A4A3A4"/>
          </p15:clr>
        </p15:guide>
        <p15:guide id="5" pos="302" userDrawn="1">
          <p15:clr>
            <a:srgbClr val="A4A3A4"/>
          </p15:clr>
        </p15:guide>
        <p15:guide id="6" pos="7446" userDrawn="1">
          <p15:clr>
            <a:srgbClr val="A4A3A4"/>
          </p15:clr>
        </p15:guide>
        <p15:guide id="7" orient="horz" pos="1321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pos="31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2D2F"/>
    <a:srgbClr val="B46162"/>
    <a:srgbClr val="E84524"/>
    <a:srgbClr val="E7442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462" y="78"/>
      </p:cViewPr>
      <p:guideLst>
        <p:guide orient="horz" pos="2160"/>
        <p:guide pos="3840"/>
        <p:guide orient="horz" pos="1752"/>
        <p:guide pos="234"/>
        <p:guide pos="302"/>
        <p:guide pos="7446"/>
        <p:guide orient="horz" pos="1321"/>
        <p:guide orient="horz" pos="913"/>
        <p:guide pos="31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82E33-29F3-4D67-8D67-1879E8D0F139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5AA83-990B-4F74-BF17-054543CA56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14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11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29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04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90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99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82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25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48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05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88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70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768E2-09B3-42A3-9462-DF7D0F744154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9B25A-C89D-41CD-9611-C30EB5A71D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59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-nrg.ru" TargetMode="External"/><Relationship Id="rId2" Type="http://schemas.openxmlformats.org/officeDocument/2006/relationships/hyperlink" Target="tel:+7495902748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s-nrg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franceva@s-nrg.ru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rushkovskaya@s-nrg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1078" y="3536847"/>
            <a:ext cx="8189844" cy="1788464"/>
          </a:xfrm>
        </p:spPr>
        <p:txBody>
          <a:bodyPr anchor="ctr">
            <a:normAutofit/>
          </a:bodyPr>
          <a:lstStyle/>
          <a:p>
            <a:r>
              <a:rPr lang="ru-RU" sz="2400" b="1" dirty="0">
                <a:latin typeface="+mn-lt"/>
              </a:rPr>
              <a:t>  Юридическое сопровождение компаний 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в рамках членства в СРО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194" y="846605"/>
            <a:ext cx="5785612" cy="158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0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73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400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5522" y="1767651"/>
            <a:ext cx="11353137" cy="452431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С 2015 года занимала должность заместителя генерального директора в строительной компании</a:t>
            </a:r>
            <a:r>
              <a:rPr lang="en-US" dirty="0"/>
              <a:t>;</a:t>
            </a:r>
            <a:endParaRPr lang="ru-RU" dirty="0"/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С 2020 года работает с сфере саморегулирования</a:t>
            </a:r>
            <a:r>
              <a:rPr lang="en-US" dirty="0"/>
              <a:t>;</a:t>
            </a:r>
            <a:endParaRPr lang="ru-RU" dirty="0"/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Осуществляет правовое сопровождение деятельности предприятий в полном объеме - представительство интересов предприятия во всех судах судебной системы, а также в органах местного самоуправления, органах власти Субъекта РФ, правоохранительных и фискальных органах власти по всем категориям дел</a:t>
            </a:r>
            <a:r>
              <a:rPr lang="en-US" dirty="0"/>
              <a:t>;</a:t>
            </a:r>
            <a:endParaRPr lang="ru-RU" dirty="0"/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Осуществляет претензионно-исковую работу, подготовку и полное сопровождение договоров строительного подряда, договоров поставки и оказания услуг, инвестиционных контрактов и договоров, муниципальных и государственных контрактов, проведение правовой экспертизы представляемых органами власти документов</a:t>
            </a:r>
            <a:r>
              <a:rPr lang="en-US" dirty="0"/>
              <a:t>;</a:t>
            </a:r>
            <a:endParaRPr lang="ru-RU" dirty="0"/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Основная категория судебных дел - это споры о неисполнении/ненадлежащем исполнении обязательств по договорам строительного подряда, заключенным членами саморегулируемой организации с использованием конкурентных процедур (в рамках 44-ФЗ, 223-ФЗ и Постановления Правительства № 615), а также споры, связанные с получением возмещения вреда, причиненного вследствие недостатков выполняемых строительных работ</a:t>
            </a:r>
            <a:r>
              <a:rPr lang="en-US" dirty="0"/>
              <a:t>;</a:t>
            </a:r>
            <a:endParaRPr lang="ru-RU" dirty="0"/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Свой уровень профессионализма подтверждает состоявшимися положительными судебными актами в пользу членов СРО, чьи интересы она представляет как в арбитражных судах, так и в судах общей юрисдикции.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A27DB892-3389-46AA-B918-E2084FA0F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2" y="944124"/>
            <a:ext cx="4645008" cy="782675"/>
          </a:xfrm>
        </p:spPr>
        <p:txBody>
          <a:bodyPr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Грушковская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Марина Сергеевна</a:t>
            </a:r>
          </a:p>
        </p:txBody>
      </p:sp>
    </p:spTree>
    <p:extLst>
      <p:ext uri="{BB962C8B-B14F-4D97-AF65-F5344CB8AC3E}">
        <p14:creationId xmlns:p14="http://schemas.microsoft.com/office/powerpoint/2010/main" val="208041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338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</a:p>
          <a:p>
            <a:pPr marL="0" indent="0" algn="ctr">
              <a:buNone/>
            </a:pPr>
            <a:r>
              <a:rPr lang="ru-RU" sz="2200" b="1" dirty="0">
                <a:latin typeface="Calibri (Основной текст)"/>
                <a:cs typeface="Times New Roman" panose="02020603050405020304" pitchFamily="18" charset="0"/>
              </a:rPr>
              <a:t>Материал подготовлен</a:t>
            </a:r>
          </a:p>
          <a:p>
            <a:pPr marL="0" indent="0" algn="ctr">
              <a:buNone/>
            </a:pPr>
            <a:r>
              <a:rPr lang="ru-RU" sz="2200" b="1" dirty="0">
                <a:latin typeface="Calibri (Основной текст)"/>
                <a:cs typeface="Times New Roman" panose="02020603050405020304" pitchFamily="18" charset="0"/>
              </a:rPr>
              <a:t>Ассоциацией СРО «Синергия»</a:t>
            </a: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Calibri (Основной текст)"/>
                <a:cs typeface="Times New Roman" panose="02020603050405020304" pitchFamily="18" charset="0"/>
              </a:rPr>
            </a:br>
            <a:endParaRPr lang="ru-RU" sz="2200" dirty="0">
              <a:latin typeface="Calibri (Основной текст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/>
              <a:t> </a:t>
            </a:r>
            <a:r>
              <a:rPr lang="ru-RU" sz="2400" dirty="0">
                <a:hlinkClick r:id="rId2" tooltip="Позвонить"/>
              </a:rPr>
              <a:t>+7 (495) 902-74-80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hlinkClick r:id="rId3"/>
              </a:rPr>
              <a:t>info@s-nrg.ru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200" dirty="0">
                <a:latin typeface="Calibri (Основной текст)"/>
                <a:cs typeface="Times New Roman" panose="02020603050405020304" pitchFamily="18" charset="0"/>
                <a:hlinkClick r:id="rId4"/>
              </a:rPr>
              <a:t>https://s-nrg.ru/</a:t>
            </a: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> </a:t>
            </a:r>
            <a:br>
              <a:rPr lang="ru-RU" sz="2200" dirty="0">
                <a:latin typeface="Calibri (Основной текст)"/>
                <a:cs typeface="Times New Roman" panose="02020603050405020304" pitchFamily="18" charset="0"/>
              </a:rPr>
            </a:br>
            <a:r>
              <a:rPr lang="ru-RU" sz="2200" dirty="0">
                <a:latin typeface="Calibri (Основной текст)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Calibri (Основной текст)"/>
                <a:cs typeface="Times New Roman" panose="02020603050405020304" pitchFamily="18" charset="0"/>
              </a:rPr>
            </a:br>
            <a:endParaRPr lang="ru-RU" sz="2200" dirty="0">
              <a:latin typeface="Calibri (Основной текст)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BB2D2F"/>
                </a:solidFill>
                <a:latin typeface="Calibri (Основной текст)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4" name="Рисунок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050344"/>
            <a:ext cx="10515600" cy="609209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+mn-lt"/>
              </a:rPr>
              <a:t>Для кого это актуально: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038" y="2506662"/>
            <a:ext cx="10515600" cy="4351338"/>
          </a:xfrm>
        </p:spPr>
        <p:txBody>
          <a:bodyPr>
            <a:normAutofit/>
          </a:bodyPr>
          <a:lstStyle/>
          <a:p>
            <a:pPr algn="just">
              <a:buClr>
                <a:srgbClr val="BB2D2F"/>
              </a:buClr>
            </a:pPr>
            <a:r>
              <a:rPr lang="ru-RU" sz="2000" dirty="0"/>
              <a:t>Для организаций, которые планируют заключать договор на организацию строительства или подготовку </a:t>
            </a:r>
            <a:r>
              <a:rPr lang="ru-RU" sz="2000" dirty="0" smtClean="0"/>
              <a:t>проектной документации;</a:t>
            </a:r>
            <a:endParaRPr lang="ru-RU" sz="2000" dirty="0"/>
          </a:p>
          <a:p>
            <a:pPr algn="just">
              <a:buClr>
                <a:srgbClr val="BB2D2F"/>
              </a:buClr>
            </a:pPr>
            <a:r>
              <a:rPr lang="ru-RU" sz="2000" dirty="0"/>
              <a:t>Для организаций у которых уже есть действующий договор на организацию строительства или подготовку проектной </a:t>
            </a:r>
            <a:r>
              <a:rPr lang="ru-RU" sz="2000" dirty="0" smtClean="0"/>
              <a:t>документации</a:t>
            </a:r>
            <a:r>
              <a:rPr lang="ru-RU" sz="2000" dirty="0" smtClean="0"/>
              <a:t>;</a:t>
            </a:r>
            <a:endParaRPr lang="ru-RU" sz="2000" dirty="0"/>
          </a:p>
          <a:p>
            <a:pPr algn="just">
              <a:buClr>
                <a:srgbClr val="BB2D2F"/>
              </a:buClr>
            </a:pPr>
            <a:r>
              <a:rPr lang="ru-RU" sz="2000" dirty="0"/>
              <a:t>Для организаций, которые не хотят нанимать в штат юриста;</a:t>
            </a:r>
          </a:p>
          <a:p>
            <a:pPr algn="just">
              <a:buClr>
                <a:srgbClr val="BB2D2F"/>
              </a:buClr>
            </a:pPr>
            <a:r>
              <a:rPr lang="ru-RU" sz="2000" dirty="0"/>
              <a:t>Для организаций, у которых есть иски со стороны заказчиков;</a:t>
            </a:r>
          </a:p>
          <a:p>
            <a:pPr algn="just">
              <a:buClr>
                <a:srgbClr val="BB2D2F"/>
              </a:buClr>
            </a:pPr>
            <a:r>
              <a:rPr lang="ru-RU" sz="2000" dirty="0"/>
              <a:t>Для организаций кому необходимо исполнительное производство.</a:t>
            </a:r>
          </a:p>
        </p:txBody>
      </p:sp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44826" y="961733"/>
            <a:ext cx="10515600" cy="6003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596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627" y="1042102"/>
            <a:ext cx="10515600" cy="609209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+mn-lt"/>
              </a:rPr>
              <a:t>Что мы предлагаем: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627" y="2250155"/>
            <a:ext cx="10515600" cy="4693798"/>
          </a:xfrm>
        </p:spPr>
        <p:txBody>
          <a:bodyPr>
            <a:normAutofit/>
          </a:bodyPr>
          <a:lstStyle/>
          <a:p>
            <a:pPr>
              <a:buClr>
                <a:srgbClr val="BB2D2F"/>
              </a:buClr>
            </a:pPr>
            <a:r>
              <a:rPr lang="ru-RU" sz="2000" dirty="0"/>
              <a:t>Полное сопровождение от стадии заключения договора до стадии начала судебного процесса;</a:t>
            </a:r>
          </a:p>
          <a:p>
            <a:pPr>
              <a:buClr>
                <a:srgbClr val="BB2D2F"/>
              </a:buClr>
            </a:pPr>
            <a:r>
              <a:rPr lang="ru-RU" sz="2000" dirty="0"/>
              <a:t> Претензионная работа в рамках возможных/существующих претензий со стороны Заказчика;</a:t>
            </a:r>
          </a:p>
          <a:p>
            <a:pPr>
              <a:buClr>
                <a:srgbClr val="BB2D2F"/>
              </a:buClr>
            </a:pPr>
            <a:r>
              <a:rPr lang="ru-RU" sz="2000" dirty="0"/>
              <a:t>Представительство в судах всех инстанций на разных стадиях арбитражного/гражданского производства;</a:t>
            </a:r>
          </a:p>
          <a:p>
            <a:pPr>
              <a:buClr>
                <a:srgbClr val="BB2D2F"/>
              </a:buClr>
            </a:pPr>
            <a:r>
              <a:rPr lang="ru-RU" sz="2000" dirty="0"/>
              <a:t>Исполнительное производство для компаний, выступающих в роли истца;</a:t>
            </a:r>
          </a:p>
          <a:p>
            <a:pPr>
              <a:buClr>
                <a:srgbClr val="BB2D2F"/>
              </a:buClr>
            </a:pPr>
            <a:r>
              <a:rPr lang="ru-RU" sz="2000" dirty="0"/>
              <a:t>Выезд специалистов в области строительного и архитектурного надзора на строительные объекты.</a:t>
            </a:r>
          </a:p>
        </p:txBody>
      </p:sp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44826" y="961733"/>
            <a:ext cx="10515600" cy="6003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508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609" y="1042102"/>
            <a:ext cx="10515600" cy="609209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Полное сопровождение в рамка договора: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59028" y="2097088"/>
            <a:ext cx="10575235" cy="4351338"/>
          </a:xfrm>
        </p:spPr>
        <p:txBody>
          <a:bodyPr>
            <a:normAutofit/>
          </a:bodyPr>
          <a:lstStyle/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Согласование текста договора, юридическое заключение на предмет будущих рисков и зон ответственности;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Ведение переписки по исполнению договора;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Ведение переписки в части невыполнения обязательств заказчика в части оплаты;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Подготовка ответов на запросы заказчика;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Подготовка претензии;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Подготовка ответа;</a:t>
            </a:r>
          </a:p>
          <a:p>
            <a:pPr marL="800100" indent="-342900">
              <a:lnSpc>
                <a:spcPct val="107000"/>
              </a:lnSpc>
              <a:spcAft>
                <a:spcPts val="800"/>
              </a:spcAft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в суде первой инстанции в случае не исполнения договорных обязательств.</a:t>
            </a:r>
            <a:endParaRPr lang="ru-RU" sz="2000" dirty="0"/>
          </a:p>
          <a:p>
            <a:pPr>
              <a:buClr>
                <a:srgbClr val="BB2D2F"/>
              </a:buClr>
            </a:pPr>
            <a:endParaRPr lang="ru-RU" sz="2000" dirty="0"/>
          </a:p>
        </p:txBody>
      </p:sp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44826" y="961733"/>
            <a:ext cx="10515600" cy="6003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617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609" y="1033901"/>
            <a:ext cx="10515600" cy="609209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Комплексная работа: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1395" y="2781300"/>
            <a:ext cx="10515600" cy="4351338"/>
          </a:xfrm>
        </p:spPr>
        <p:txBody>
          <a:bodyPr>
            <a:normAutofit/>
          </a:bodyPr>
          <a:lstStyle/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Ведение переписки по исполнению договора;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Ведение переписки в части невыполнения обязательств заказчика в части оплаты;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Подготовка ответов на запросы заказчика;</a:t>
            </a:r>
          </a:p>
          <a:p>
            <a:pPr marL="800100" indent="-342900">
              <a:lnSpc>
                <a:spcPct val="107000"/>
              </a:lnSpc>
              <a:buClr>
                <a:srgbClr val="BB2D2F"/>
              </a:buClr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Подготовка запросов.</a:t>
            </a:r>
          </a:p>
          <a:p>
            <a:pPr>
              <a:buClr>
                <a:srgbClr val="BB2D2F"/>
              </a:buClr>
            </a:pPr>
            <a:endParaRPr lang="ru-RU" sz="2000" dirty="0"/>
          </a:p>
          <a:p>
            <a:pPr>
              <a:buClr>
                <a:srgbClr val="BB2D2F"/>
              </a:buClr>
            </a:pPr>
            <a:endParaRPr lang="ru-RU" sz="2000" dirty="0"/>
          </a:p>
          <a:p>
            <a:pPr>
              <a:buClr>
                <a:srgbClr val="BB2D2F"/>
              </a:buClr>
            </a:pPr>
            <a:endParaRPr lang="ru-RU" sz="2000" dirty="0"/>
          </a:p>
        </p:txBody>
      </p:sp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44826" y="961733"/>
            <a:ext cx="10515600" cy="6003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6923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982" y="1033901"/>
            <a:ext cx="10515600" cy="609209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180" y="2879820"/>
            <a:ext cx="10515600" cy="4351338"/>
          </a:xfrm>
        </p:spPr>
        <p:txBody>
          <a:bodyPr>
            <a:normAutofit/>
          </a:bodyPr>
          <a:lstStyle/>
          <a:p>
            <a:pPr>
              <a:buClr>
                <a:srgbClr val="BB2D2F"/>
              </a:buClr>
            </a:pPr>
            <a:r>
              <a:rPr lang="ru-RU" sz="2000" dirty="0"/>
              <a:t>Консультация, а также анализ первичных документов – бесплатно</a:t>
            </a:r>
            <a:r>
              <a:rPr lang="en-US" sz="2000" dirty="0"/>
              <a:t>;</a:t>
            </a:r>
            <a:endParaRPr lang="ru-RU" sz="2000" dirty="0"/>
          </a:p>
          <a:p>
            <a:pPr>
              <a:buClr>
                <a:srgbClr val="BB2D2F"/>
              </a:buClr>
            </a:pPr>
            <a:r>
              <a:rPr lang="ru-RU" sz="2000" dirty="0"/>
              <a:t>Стоимость услуг гораздо ниже чем наличие юриста в штате</a:t>
            </a:r>
            <a:r>
              <a:rPr lang="en-US" sz="2000" dirty="0"/>
              <a:t>;</a:t>
            </a:r>
            <a:endParaRPr lang="ru-RU" sz="2000" dirty="0"/>
          </a:p>
          <a:p>
            <a:pPr>
              <a:buClr>
                <a:srgbClr val="BB2D2F"/>
              </a:buClr>
            </a:pPr>
            <a:r>
              <a:rPr lang="ru-RU" sz="2000" dirty="0"/>
              <a:t>Наличие большой судебной практики и опыта в данном направлении</a:t>
            </a:r>
            <a:r>
              <a:rPr lang="en-US" sz="2000" dirty="0"/>
              <a:t>;</a:t>
            </a:r>
            <a:endParaRPr lang="ru-RU" sz="2000" dirty="0"/>
          </a:p>
          <a:p>
            <a:pPr>
              <a:buClr>
                <a:srgbClr val="BB2D2F"/>
              </a:buClr>
            </a:pPr>
            <a:r>
              <a:rPr lang="ru-RU" sz="2000" dirty="0"/>
              <a:t>Прямая заинтересованность разрешения спора в пользу члена СРО.</a:t>
            </a:r>
          </a:p>
          <a:p>
            <a:pPr>
              <a:buClr>
                <a:srgbClr val="BB2D2F"/>
              </a:buClr>
            </a:pPr>
            <a:endParaRPr lang="ru-RU" sz="2000" dirty="0"/>
          </a:p>
          <a:p>
            <a:pPr>
              <a:buClr>
                <a:srgbClr val="BB2D2F"/>
              </a:buClr>
            </a:pPr>
            <a:endParaRPr lang="ru-RU" sz="2000" dirty="0"/>
          </a:p>
          <a:p>
            <a:pPr>
              <a:buClr>
                <a:srgbClr val="BB2D2F"/>
              </a:buClr>
            </a:pPr>
            <a:endParaRPr lang="ru-RU" sz="2000" dirty="0"/>
          </a:p>
        </p:txBody>
      </p:sp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44826" y="961733"/>
            <a:ext cx="10515600" cy="818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637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400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8" y="2097088"/>
            <a:ext cx="3499909" cy="3649333"/>
          </a:xfrm>
        </p:spPr>
      </p:pic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38200" y="952901"/>
            <a:ext cx="10515600" cy="818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4827102" y="1984215"/>
            <a:ext cx="65266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Образование: </a:t>
            </a:r>
            <a:r>
              <a:rPr lang="ru-RU" dirty="0"/>
              <a:t>высшее</a:t>
            </a:r>
            <a:br>
              <a:rPr lang="ru-RU" dirty="0"/>
            </a:br>
            <a:r>
              <a:rPr lang="ru-RU" dirty="0"/>
              <a:t> </a:t>
            </a:r>
          </a:p>
          <a:p>
            <a:r>
              <a:rPr lang="ru-RU" b="1" dirty="0"/>
              <a:t>Квалификация: </a:t>
            </a:r>
            <a:r>
              <a:rPr lang="ru-RU" dirty="0"/>
              <a:t>юрист по специальности «Юриспруденция»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Возраст: </a:t>
            </a:r>
            <a:r>
              <a:rPr lang="ru-RU" dirty="0"/>
              <a:t>41 год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Общий стаж работы: </a:t>
            </a:r>
            <a:r>
              <a:rPr lang="ru-RU" dirty="0"/>
              <a:t>более 22 лет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Стаж работы в сфере гражданского и градостроительного</a:t>
            </a:r>
            <a:br>
              <a:rPr lang="ru-RU" b="1" dirty="0"/>
            </a:br>
            <a:r>
              <a:rPr lang="ru-RU" b="1" dirty="0"/>
              <a:t>законодательства: </a:t>
            </a:r>
            <a:r>
              <a:rPr lang="ru-RU" dirty="0"/>
              <a:t>17 лет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Контактная информация:</a:t>
            </a:r>
          </a:p>
          <a:p>
            <a:r>
              <a:rPr lang="ru-RU" dirty="0"/>
              <a:t>+7 (903) 735-89-61</a:t>
            </a:r>
          </a:p>
          <a:p>
            <a:r>
              <a:rPr lang="en-US" dirty="0">
                <a:hlinkClick r:id="rId4"/>
              </a:rPr>
              <a:t>franceva@s-nrg.ru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B1367C31-B792-4683-9A9A-14E8F321FF72}"/>
              </a:ext>
            </a:extLst>
          </p:cNvPr>
          <p:cNvSpPr txBox="1">
            <a:spLocks/>
          </p:cNvSpPr>
          <p:nvPr/>
        </p:nvSpPr>
        <p:spPr>
          <a:xfrm>
            <a:off x="281608" y="1018828"/>
            <a:ext cx="10515600" cy="648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ru-RU" sz="2400" b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Францева Елена Юрьевна</a:t>
            </a:r>
            <a:endParaRPr lang="ru-RU" sz="24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81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608" y="1018828"/>
            <a:ext cx="10515600" cy="648586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Францева Елена Юрьевна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73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400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44826" y="961733"/>
            <a:ext cx="10515600" cy="818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1608" y="2297639"/>
            <a:ext cx="107285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spc="30" dirty="0">
                <a:solidFill>
                  <a:srgbClr val="2C2F40"/>
                </a:solidFill>
                <a:ea typeface="Times New Roman" panose="02020603050405020304" pitchFamily="18" charset="0"/>
              </a:rPr>
              <a:t>За время своей практики принимала участие в «нулевых» слушаниях законопроектов о внесении изменений в Градостроительный кодекс;</a:t>
            </a:r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spc="30" dirty="0">
                <a:solidFill>
                  <a:srgbClr val="2C2F40"/>
                </a:solidFill>
                <a:ea typeface="Times New Roman" panose="02020603050405020304" pitchFamily="18" charset="0"/>
              </a:rPr>
              <a:t>Подготавливала аналитические справки и рекомендации по корректировке норм действующего законодательства в сфере строительства;</a:t>
            </a:r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Свой уровень профессионализма подтверждала и продолжает подтверждать более, чем сотней состоявшихся положительных судебных актов в пользу лиц, чьи интересы она представляла как в арбитражных судах, так и в судах общей юрисдикции (последние 15 лет это члены СРО);</a:t>
            </a:r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dirty="0"/>
              <a:t>Основными категориями споров, в рамках которых осуществлялось судебное представительство, являются с</a:t>
            </a:r>
            <a:r>
              <a:rPr lang="en-US" dirty="0" err="1"/>
              <a:t>поры</a:t>
            </a:r>
            <a:r>
              <a:rPr lang="ru-RU" dirty="0"/>
              <a:t> </a:t>
            </a:r>
            <a:r>
              <a:rPr lang="en-US" dirty="0"/>
              <a:t>о </a:t>
            </a:r>
            <a:r>
              <a:rPr lang="en-US" dirty="0" err="1"/>
              <a:t>неисполнении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ненадлежащем</a:t>
            </a:r>
            <a:r>
              <a:rPr lang="en-US" dirty="0"/>
              <a:t> </a:t>
            </a:r>
            <a:r>
              <a:rPr lang="en-US" dirty="0" err="1"/>
              <a:t>исполнении</a:t>
            </a:r>
            <a:r>
              <a:rPr lang="en-US" dirty="0"/>
              <a:t> </a:t>
            </a:r>
            <a:r>
              <a:rPr lang="en-US" dirty="0" err="1"/>
              <a:t>обязательств</a:t>
            </a:r>
            <a:r>
              <a:rPr lang="ru-RU" dirty="0"/>
              <a:t> </a:t>
            </a:r>
            <a:r>
              <a:rPr lang="en-US" dirty="0"/>
              <a:t>по </a:t>
            </a:r>
            <a:r>
              <a:rPr lang="en-US" dirty="0" err="1"/>
              <a:t>договорам</a:t>
            </a:r>
            <a:r>
              <a:rPr lang="en-US" dirty="0"/>
              <a:t> </a:t>
            </a:r>
            <a:r>
              <a:rPr lang="ru-RU" dirty="0"/>
              <a:t>строительного </a:t>
            </a:r>
            <a:r>
              <a:rPr lang="en-US" dirty="0" err="1"/>
              <a:t>подряда</a:t>
            </a:r>
            <a:r>
              <a:rPr lang="ru-RU" dirty="0" smtClean="0"/>
              <a:t>, подготовку проектной документации </a:t>
            </a:r>
            <a:r>
              <a:rPr lang="ru-RU" dirty="0"/>
              <a:t>в </a:t>
            </a:r>
            <a:r>
              <a:rPr lang="ru-RU" dirty="0" err="1"/>
              <a:t>т.ч</a:t>
            </a:r>
            <a:r>
              <a:rPr lang="ru-RU" dirty="0"/>
              <a:t>. для государственных и муниципальных нужд в рамках 44-ФЗ, 223-ФЗ и Постановления Правительства № 615, получения возмещения вреда вследствие недостатков выполняемых строительных работ, корпоративные споры</a:t>
            </a:r>
            <a:endParaRPr lang="ru-RU" spc="30" dirty="0">
              <a:solidFill>
                <a:srgbClr val="2C2F40"/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Clr>
                <a:srgbClr val="BB2D2F"/>
              </a:buClr>
              <a:buFont typeface="Arial" panose="020B0604020202020204" pitchFamily="34" charset="0"/>
              <a:buChar char="•"/>
            </a:pPr>
            <a:r>
              <a:rPr lang="ru-RU" spc="30" dirty="0">
                <a:solidFill>
                  <a:srgbClr val="2C2F40"/>
                </a:solidFill>
                <a:ea typeface="Times New Roman" panose="02020603050405020304" pitchFamily="18" charset="0"/>
              </a:rPr>
              <a:t>Признана одним из ведущих юристов в сфере градостроительной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50408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1" y="140470"/>
            <a:ext cx="2406608" cy="71360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4010" y="943276"/>
            <a:ext cx="11523980" cy="9625"/>
          </a:xfrm>
          <a:prstGeom prst="line">
            <a:avLst/>
          </a:prstGeom>
          <a:ln>
            <a:solidFill>
              <a:srgbClr val="BB2D2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532" y="944124"/>
            <a:ext cx="4645008" cy="782675"/>
          </a:xfrm>
        </p:spPr>
        <p:txBody>
          <a:bodyPr>
            <a:no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Грушковская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Марина Сергеевна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400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7" name="Заголовок 9">
            <a:extLst>
              <a:ext uri="{FF2B5EF4-FFF2-40B4-BE49-F238E27FC236}">
                <a16:creationId xmlns:a16="http://schemas.microsoft.com/office/drawing/2014/main" xmlns="" id="{D903628C-CC06-46C7-BB6E-3CE82DB4DE13}"/>
              </a:ext>
            </a:extLst>
          </p:cNvPr>
          <p:cNvSpPr txBox="1">
            <a:spLocks/>
          </p:cNvSpPr>
          <p:nvPr/>
        </p:nvSpPr>
        <p:spPr>
          <a:xfrm>
            <a:off x="844826" y="961733"/>
            <a:ext cx="10515600" cy="818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b="1" dirty="0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4823914" y="1700295"/>
            <a:ext cx="715626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dirty="0"/>
              <a:t>Образование: </a:t>
            </a:r>
            <a:r>
              <a:rPr lang="ru-RU" dirty="0"/>
              <a:t>высшее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Квалификация: </a:t>
            </a:r>
            <a:r>
              <a:rPr lang="ru-RU" dirty="0"/>
              <a:t>юрист по специальности «Юриспруденция»</a:t>
            </a:r>
          </a:p>
          <a:p>
            <a:r>
              <a:rPr lang="ru-RU" dirty="0"/>
              <a:t>Имеет второе высшее образование по специальности «Политолог»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Возраст: </a:t>
            </a:r>
            <a:r>
              <a:rPr lang="ru-RU" dirty="0"/>
              <a:t>41 год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Общий стаж работы: </a:t>
            </a:r>
            <a:r>
              <a:rPr lang="ru-RU" dirty="0"/>
              <a:t>более 15 лет из них 5 лет в судебной системе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Стаж работы в сфере гражданского и градостроительного законодательства: </a:t>
            </a:r>
            <a:r>
              <a:rPr lang="ru-RU" dirty="0"/>
              <a:t>5 лет</a:t>
            </a:r>
            <a:br>
              <a:rPr lang="ru-RU" dirty="0"/>
            </a:br>
            <a:endParaRPr lang="en-US" dirty="0"/>
          </a:p>
          <a:p>
            <a:r>
              <a:rPr lang="ru-RU" b="1" dirty="0"/>
              <a:t>Контактная информация:</a:t>
            </a:r>
          </a:p>
          <a:p>
            <a:r>
              <a:rPr lang="ru-RU" dirty="0"/>
              <a:t>+7 (9</a:t>
            </a:r>
            <a:r>
              <a:rPr lang="en-US" dirty="0"/>
              <a:t>99</a:t>
            </a:r>
            <a:r>
              <a:rPr lang="ru-RU" dirty="0"/>
              <a:t>) </a:t>
            </a:r>
            <a:r>
              <a:rPr lang="en-US" dirty="0"/>
              <a:t>858</a:t>
            </a:r>
            <a:r>
              <a:rPr lang="ru-RU" dirty="0"/>
              <a:t>-</a:t>
            </a:r>
            <a:r>
              <a:rPr lang="en-US" dirty="0"/>
              <a:t>90</a:t>
            </a:r>
            <a:r>
              <a:rPr lang="ru-RU" dirty="0"/>
              <a:t>-</a:t>
            </a:r>
            <a:r>
              <a:rPr lang="en-US" dirty="0"/>
              <a:t>77</a:t>
            </a:r>
            <a:endParaRPr lang="ru-RU" dirty="0"/>
          </a:p>
          <a:p>
            <a:r>
              <a:rPr lang="en-US" dirty="0">
                <a:hlinkClick r:id="rId3"/>
              </a:rPr>
              <a:t>grushkovskaya@s-nrg.ru</a:t>
            </a:r>
            <a:endParaRPr lang="ru-RU" dirty="0"/>
          </a:p>
          <a:p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723" y="1825625"/>
            <a:ext cx="2447627" cy="4351338"/>
          </a:xfrm>
        </p:spPr>
      </p:pic>
    </p:spTree>
    <p:extLst>
      <p:ext uri="{BB962C8B-B14F-4D97-AF65-F5344CB8AC3E}">
        <p14:creationId xmlns:p14="http://schemas.microsoft.com/office/powerpoint/2010/main" val="887484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555</Words>
  <Application>Microsoft Office PowerPoint</Application>
  <PresentationFormat>Широкоэкранный</PresentationFormat>
  <Paragraphs>75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(Основной текст)</vt:lpstr>
      <vt:lpstr>Calibri Light</vt:lpstr>
      <vt:lpstr>Times New Roman</vt:lpstr>
      <vt:lpstr>Тема Office</vt:lpstr>
      <vt:lpstr>  Юридическое сопровождение компаний  в рамках членства в СРО </vt:lpstr>
      <vt:lpstr>Для кого это актуально:</vt:lpstr>
      <vt:lpstr>Что мы предлагаем:</vt:lpstr>
      <vt:lpstr>Полное сопровождение в рамка договора:</vt:lpstr>
      <vt:lpstr>Комплексная работа:</vt:lpstr>
      <vt:lpstr>Преимущества:</vt:lpstr>
      <vt:lpstr>Презентация PowerPoint</vt:lpstr>
      <vt:lpstr>Францева Елена Юрьевна</vt:lpstr>
      <vt:lpstr>Грушковская Марина Сергеевна</vt:lpstr>
      <vt:lpstr>Грушковская Марина Сергеевна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Сведения о членах.</dc:title>
  <dc:creator>Александра</dc:creator>
  <cp:lastModifiedBy>Александра Белоус</cp:lastModifiedBy>
  <cp:revision>89</cp:revision>
  <cp:lastPrinted>2021-04-15T09:02:38Z</cp:lastPrinted>
  <dcterms:created xsi:type="dcterms:W3CDTF">2021-04-13T06:17:01Z</dcterms:created>
  <dcterms:modified xsi:type="dcterms:W3CDTF">2022-02-02T07:17:12Z</dcterms:modified>
</cp:coreProperties>
</file>