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8"/>
  </p:notesMasterIdLst>
  <p:sldIdLst>
    <p:sldId id="257" r:id="rId2"/>
    <p:sldId id="260" r:id="rId3"/>
    <p:sldId id="290" r:id="rId4"/>
    <p:sldId id="268" r:id="rId5"/>
    <p:sldId id="292" r:id="rId6"/>
    <p:sldId id="270" r:id="rId7"/>
    <p:sldId id="271" r:id="rId8"/>
    <p:sldId id="274" r:id="rId9"/>
    <p:sldId id="291" r:id="rId10"/>
    <p:sldId id="279" r:id="rId11"/>
    <p:sldId id="266" r:id="rId12"/>
    <p:sldId id="280" r:id="rId13"/>
    <p:sldId id="281" r:id="rId14"/>
    <p:sldId id="282" r:id="rId15"/>
    <p:sldId id="284" r:id="rId16"/>
    <p:sldId id="267" r:id="rId17"/>
  </p:sldIdLst>
  <p:sldSz cx="12190413" cy="6858000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B7F2675-E682-4467-8777-35D00885550B}">
          <p14:sldIdLst>
            <p14:sldId id="257"/>
            <p14:sldId id="260"/>
            <p14:sldId id="290"/>
            <p14:sldId id="268"/>
            <p14:sldId id="292"/>
            <p14:sldId id="270"/>
            <p14:sldId id="271"/>
            <p14:sldId id="274"/>
            <p14:sldId id="291"/>
            <p14:sldId id="279"/>
            <p14:sldId id="266"/>
            <p14:sldId id="280"/>
            <p14:sldId id="281"/>
            <p14:sldId id="282"/>
            <p14:sldId id="284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  <p15:guide id="3" orient="horz" pos="15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4E4C"/>
    <a:srgbClr val="5686BE"/>
    <a:srgbClr val="6A6A6A"/>
    <a:srgbClr val="E31E25"/>
    <a:srgbClr val="C02E00"/>
    <a:srgbClr val="2C3A61"/>
    <a:srgbClr val="E64622"/>
    <a:srgbClr val="8E2200"/>
    <a:srgbClr val="C06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35" autoAdjust="0"/>
    <p:restoredTop sz="89714" autoAdjust="0"/>
  </p:normalViewPr>
  <p:slideViewPr>
    <p:cSldViewPr showGuides="1">
      <p:cViewPr varScale="1">
        <p:scale>
          <a:sx n="100" d="100"/>
          <a:sy n="100" d="100"/>
        </p:scale>
        <p:origin x="1014" y="78"/>
      </p:cViewPr>
      <p:guideLst>
        <p:guide orient="horz" pos="2160"/>
        <p:guide pos="3839"/>
        <p:guide orient="horz" pos="152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X:\200803-04-05%20&#1054;&#1073;&#1097;&#1077;&#1077;%20&#1089;&#1086;&#1073;&#1088;&#1072;&#1085;&#1080;&#1077;\&#1055;&#1088;&#1077;&#1079;&#1077;&#1085;&#1090;&#1072;&#1094;&#1080;&#1103;\&#1050;&#1060;%20&#1057;&#1056;&#1054;%20&#1040;&#1057;&#1054;%20&#1055;&#1054;&#1057;&#1054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1.xml"/><Relationship Id="rId4" Type="http://schemas.openxmlformats.org/officeDocument/2006/relationships/oleObject" Target="file:///C:\Users\&#1040;&#1058;\Downloads\&#1050;&#1060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Общий размер КФ </a:t>
            </a:r>
            <a:r>
              <a:rPr lang="ru-RU" sz="1400" b="0" i="0" u="none" strike="noStrike" baseline="0" dirty="0">
                <a:effectLst/>
              </a:rPr>
              <a:t>– 1 061 743 400,20</a:t>
            </a:r>
            <a:r>
              <a:rPr lang="ru-RU" sz="1400" b="0" i="0" u="none" strike="noStrike" baseline="0" dirty="0"/>
              <a:t> </a:t>
            </a:r>
            <a:r>
              <a:rPr lang="ru-RU" sz="1400" b="0" i="0" u="none" strike="noStrike" baseline="0" dirty="0">
                <a:effectLst/>
              </a:rPr>
              <a:t>₽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23812403745861749"/>
          <c:y val="4.3361383558182781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182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spPr>
            <a:solidFill>
              <a:srgbClr val="C00000"/>
            </a:solidFill>
          </c:spPr>
          <c:explosion val="7"/>
          <c:dPt>
            <c:idx val="0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9EE-474D-A63D-57E8A80677B5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9EE-474D-A63D-57E8A80677B5}"/>
              </c:ext>
            </c:extLst>
          </c:dPt>
          <c:dLbls>
            <c:dLbl>
              <c:idx val="0"/>
              <c:layout>
                <c:manualLayout>
                  <c:x val="0.18879886694023854"/>
                  <c:y val="4.60157982629649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1000" b="0" i="0" u="none" strike="noStrike" kern="1200" baseline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sz="1000" b="0" i="0" u="none" strike="noStrike" kern="1200" baseline="0" dirty="0">
                        <a:solidFill>
                          <a:prstClr val="whit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rPr>
                      <a:t>₽</a:t>
                    </a:r>
                    <a:r>
                      <a:rPr lang="en-US" sz="1000" b="0" i="0" u="none" strike="noStrike" baseline="0" dirty="0">
                        <a:effectLst/>
                      </a:rPr>
                      <a:t>543 744 738,41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18273252533564455"/>
                      <c:h val="6.986000684373892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9EE-474D-A63D-57E8A80677B5}"/>
                </c:ext>
              </c:extLst>
            </c:dLbl>
            <c:dLbl>
              <c:idx val="1"/>
              <c:layout>
                <c:manualLayout>
                  <c:x val="-0.19274630704633999"/>
                  <c:y val="-7.584562285232167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sz="1000" b="0" i="0" u="none" strike="noStrike" kern="1200" baseline="0" dirty="0">
                        <a:solidFill>
                          <a:prstClr val="whit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rPr>
                      <a:t>₽</a:t>
                    </a:r>
                    <a:r>
                      <a:rPr lang="en-US" sz="1000" b="0" i="0" u="none" strike="noStrike" baseline="0" dirty="0">
                        <a:effectLst/>
                      </a:rPr>
                      <a:t>517 998 661,79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3-C9EE-474D-A63D-57E8A80677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Лист1!$B$9:$B$10</c:f>
              <c:strCache>
                <c:ptCount val="2"/>
                <c:pt idx="0">
                  <c:v>КФ ОДО</c:v>
                </c:pt>
                <c:pt idx="1">
                  <c:v>КФ ВВ</c:v>
                </c:pt>
              </c:strCache>
            </c:strRef>
          </c:cat>
          <c:val>
            <c:numRef>
              <c:f>Лист1!$C$9:$C$10</c:f>
              <c:numCache>
                <c:formatCode>#,##0</c:formatCode>
                <c:ptCount val="2"/>
                <c:pt idx="0">
                  <c:v>992273209.57999992</c:v>
                </c:pt>
                <c:pt idx="1">
                  <c:v>808499530.48000002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9EE-474D-A63D-57E8A80677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28326743037942"/>
          <c:y val="0.8392731255053737"/>
          <c:w val="0.3642709495502065"/>
          <c:h val="5.35484098884448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КФ ОДО на действующих членов</a:t>
            </a:r>
          </a:p>
        </c:rich>
      </c:tx>
      <c:layout>
        <c:manualLayout>
          <c:xMode val="edge"/>
          <c:yMode val="edge"/>
          <c:x val="0.27198759794291572"/>
          <c:y val="1.4955134596211365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137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1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F4E-4519-AA06-6339BA60792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F4E-4519-AA06-6339BA60792D}"/>
              </c:ext>
            </c:extLst>
          </c:dPt>
          <c:dLbls>
            <c:dLbl>
              <c:idx val="0"/>
              <c:layout>
                <c:manualLayout>
                  <c:x val="0.19559893959054028"/>
                  <c:y val="-5.581971983159251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sz="1000" b="0" i="0" u="none" strike="noStrike" baseline="0" dirty="0">
                        <a:effectLst/>
                      </a:rPr>
                      <a:t>₽</a:t>
                    </a:r>
                    <a:r>
                      <a:rPr lang="en-US" dirty="0"/>
                      <a:t>387 500 000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16197333154477375"/>
                      <c:h val="6.986000684373892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F4E-4519-AA06-6339BA60792D}"/>
                </c:ext>
              </c:extLst>
            </c:dLbl>
            <c:dLbl>
              <c:idx val="1"/>
              <c:layout>
                <c:manualLayout>
                  <c:x val="-0.1803468257796787"/>
                  <c:y val="2.006232203054189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sz="1000" b="0" i="0" u="none" strike="noStrike" kern="1200" baseline="0" dirty="0">
                        <a:solidFill>
                          <a:prstClr val="whit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rPr>
                      <a:t>₽130 498 661,79</a:t>
                    </a:r>
                    <a:endParaRPr lang="en-US" sz="1000" b="0" i="0" u="none" strike="noStrike" kern="1200" baseline="0" dirty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3-EF4E-4519-AA06-6339BA6079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Лист1!$B$12:$B$13</c:f>
              <c:strCache>
                <c:ptCount val="2"/>
                <c:pt idx="0">
                  <c:v>КФ ОДО на дейст членов</c:v>
                </c:pt>
                <c:pt idx="1">
                  <c:v>КФОДО "подушка"</c:v>
                </c:pt>
              </c:strCache>
            </c:strRef>
          </c:cat>
          <c:val>
            <c:numRef>
              <c:f>Лист1!$C$12:$C$13</c:f>
              <c:numCache>
                <c:formatCode>#,##0</c:formatCode>
                <c:ptCount val="2"/>
                <c:pt idx="0">
                  <c:v>690244000</c:v>
                </c:pt>
                <c:pt idx="1">
                  <c:v>302029209.57999986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F4E-4519-AA06-6339BA6079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7395668074297444E-3"/>
          <c:y val="0.76946615042720268"/>
          <c:w val="0.98528676160957762"/>
          <c:h val="0.139313162873583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1400" b="0" i="0" baseline="0" dirty="0">
                <a:effectLst/>
              </a:rPr>
              <a:t>Допустимая сумма займа</a:t>
            </a:r>
            <a:endParaRPr lang="ru-RU" sz="1400" dirty="0">
              <a:effectLst/>
            </a:endParaRPr>
          </a:p>
        </c:rich>
      </c:tx>
      <c:layout>
        <c:manualLayout>
          <c:xMode val="edge"/>
          <c:yMode val="edge"/>
          <c:x val="0.34137442141695512"/>
          <c:y val="1.53364602000743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title>
    <c:autoTitleDeleted val="0"/>
    <c:view3D>
      <c:rotX val="7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43476183737321E-2"/>
          <c:y val="0.18139862479048224"/>
          <c:w val="0.88120549503264878"/>
          <c:h val="0.55964735802302179"/>
        </c:manualLayout>
      </c:layout>
      <c:pie3DChart>
        <c:varyColors val="1"/>
        <c:ser>
          <c:idx val="0"/>
          <c:order val="0"/>
          <c:explosion val="7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FD4-431B-82F6-6CF95A4C875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FD4-431B-82F6-6CF95A4C8754}"/>
              </c:ext>
            </c:extLst>
          </c:dPt>
          <c:dLbls>
            <c:dLbl>
              <c:idx val="0"/>
              <c:layout>
                <c:manualLayout>
                  <c:x val="-2.56422653498324E-2"/>
                  <c:y val="-0.1527728803079851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0" i="0" u="none" strike="noStrike" kern="1200" baseline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sz="1200" b="0" i="0" u="none" strike="noStrike" kern="1200" baseline="0" dirty="0">
                        <a:solidFill>
                          <a:prstClr val="whit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rPr>
                      <a:t>₽</a:t>
                    </a:r>
                    <a:r>
                      <a:rPr lang="en-US" sz="1200" b="0" i="0" u="none" strike="noStrike" baseline="0" dirty="0">
                        <a:effectLst/>
                      </a:rPr>
                      <a:t>193 750 000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FD4-431B-82F6-6CF95A4C8754}"/>
                </c:ext>
              </c:extLst>
            </c:dLbl>
            <c:dLbl>
              <c:idx val="1"/>
              <c:layout>
                <c:manualLayout>
                  <c:x val="1.5428552853686335E-2"/>
                  <c:y val="-1.7766745723905078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0" i="0" u="none" strike="noStrike" kern="1200" baseline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sz="1200" b="0" i="0" u="none" strike="noStrike" baseline="0" dirty="0">
                        <a:effectLst/>
                      </a:rPr>
                      <a:t>₽</a:t>
                    </a:r>
                    <a:r>
                      <a:rPr lang="en-US" dirty="0"/>
                      <a:t>29 062 500‬‬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FD4-431B-82F6-6CF95A4C87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Лист1!$B$18:$B$19</c:f>
              <c:strCache>
                <c:ptCount val="2"/>
                <c:pt idx="0">
                  <c:v>КФ ОДО для займа</c:v>
                </c:pt>
                <c:pt idx="1">
                  <c:v>Максимальная сумма займа на одного члена СРО – 15% от КФ ОДО для предоставления в займ</c:v>
                </c:pt>
              </c:strCache>
            </c:strRef>
          </c:cat>
          <c:val>
            <c:numRef>
              <c:f>Лист1!$C$18:$C$19</c:f>
              <c:numCache>
                <c:formatCode>General</c:formatCode>
                <c:ptCount val="2"/>
                <c:pt idx="0" formatCode="#,##0">
                  <c:v>302029209.57999986</c:v>
                </c:pt>
                <c:pt idx="1">
                  <c:v>45304381.436999992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FD4-431B-82F6-6CF95A4C87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9556049457789274E-2"/>
          <c:y val="0.74185778874811015"/>
          <c:w val="0.87339780475816331"/>
          <c:h val="0.192962255401573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1800" b="0" i="0" baseline="0" dirty="0">
                <a:effectLst/>
              </a:rPr>
              <a:t>Возможная сумма займа</a:t>
            </a:r>
            <a:endParaRPr lang="ru-RU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blipFill>
              <a:blip xmlns:r="http://schemas.openxmlformats.org/officeDocument/2006/relationships" r:embed="rId3"/>
              <a:stretch>
                <a:fillRect/>
              </a:stretch>
            </a:blip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22AF-464D-A3C5-4DFC505C0FF3}"/>
              </c:ext>
            </c:extLst>
          </c:dPt>
          <c:cat>
            <c:strLit>
              <c:ptCount val="1"/>
              <c:pt idx="0">
                <c:v>КФ ОДО</c:v>
              </c:pt>
            </c:strLit>
          </c:cat>
          <c:val>
            <c:numRef>
              <c:f>Лист1!$C$14:$D$14</c:f>
              <c:numCache>
                <c:formatCode>General</c:formatCode>
                <c:ptCount val="2"/>
                <c:pt idx="0">
                  <c:v>193750000</c:v>
                </c:pt>
                <c:pt idx="1">
                  <c:v>96875000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AF-464D-A3C5-4DFC505C0F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8812768"/>
        <c:axId val="488813184"/>
      </c:barChart>
      <c:catAx>
        <c:axId val="48881276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488813184"/>
        <c:crosses val="autoZero"/>
        <c:auto val="0"/>
        <c:lblAlgn val="ctr"/>
        <c:lblOffset val="100"/>
        <c:noMultiLvlLbl val="0"/>
      </c:catAx>
      <c:valAx>
        <c:axId val="488813184"/>
        <c:scaling>
          <c:orientation val="minMax"/>
          <c:max val="4000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88812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223624503482291E-2"/>
          <c:y val="0.9081649007043302"/>
          <c:w val="0.96126224070341371"/>
          <c:h val="6.77473287705658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0.2671</cdr:x>
      <cdr:y>0.18074</cdr:y>
    </cdr:from>
    <cdr:to>
      <cdr:x>0.40996</cdr:x>
      <cdr:y>0.8681</cdr:y>
    </cdr:to>
    <cdr:sp macro="" textlink="">
      <cdr:nvSpPr>
        <cdr:cNvPr id="2" name="Прямоугольник 1">
          <a:extLst xmlns:a="http://schemas.openxmlformats.org/drawingml/2006/main">
            <a:ext uri="{FF2B5EF4-FFF2-40B4-BE49-F238E27FC236}">
              <a16:creationId xmlns:a16="http://schemas.microsoft.com/office/drawing/2014/main" id="{01CE9701-91C5-45A0-9EA3-D32FBE087CE5}"/>
            </a:ext>
          </a:extLst>
        </cdr:cNvPr>
        <cdr:cNvSpPr/>
      </cdr:nvSpPr>
      <cdr:spPr>
        <a:xfrm xmlns:a="http://schemas.openxmlformats.org/drawingml/2006/main">
          <a:off x="1480985" y="571759"/>
          <a:ext cx="792088" cy="2174400"/>
        </a:xfrm>
        <a:prstGeom xmlns:a="http://schemas.openxmlformats.org/drawingml/2006/main" prst="rect">
          <a:avLst/>
        </a:prstGeom>
        <a:solidFill xmlns:a="http://schemas.openxmlformats.org/drawingml/2006/main">
          <a:srgbClr val="5686BE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6B69C-10E6-41AA-BCE3-64CCE00E551D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9538" y="741363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D2C3DD-3DB7-42AC-94C8-93FAF95D84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4723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D2C3DD-3DB7-42AC-94C8-93FAF95D845B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9598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D2C3DD-3DB7-42AC-94C8-93FAF95D845B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7091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D2C3DD-3DB7-42AC-94C8-93FAF95D845B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016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D2C3DD-3DB7-42AC-94C8-93FAF95D845B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7370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140360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143986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974819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240080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799065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83965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E0FCB-CA8B-456C-AA6B-78D58BA04F91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D0AFD-82E1-4D0B-B312-86AF7200F0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7998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E0FCB-CA8B-456C-AA6B-78D58BA04F91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D0AFD-82E1-4D0B-B312-86AF7200F0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584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E0FCB-CA8B-456C-AA6B-78D58BA04F91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D0AFD-82E1-4D0B-B312-86AF7200F0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35063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4/26/2022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5070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E0FCB-CA8B-456C-AA6B-78D58BA04F91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D0AFD-82E1-4D0B-B312-86AF7200F0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6060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E0FCB-CA8B-456C-AA6B-78D58BA04F91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D0AFD-82E1-4D0B-B312-86AF7200F0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956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E0FCB-CA8B-456C-AA6B-78D58BA04F91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D0AFD-82E1-4D0B-B312-86AF7200F0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2017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E0FCB-CA8B-456C-AA6B-78D58BA04F91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D0AFD-82E1-4D0B-B312-86AF7200F0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867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E0FCB-CA8B-456C-AA6B-78D58BA04F91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D0AFD-82E1-4D0B-B312-86AF7200F0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0189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E0FCB-CA8B-456C-AA6B-78D58BA04F91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D0AFD-82E1-4D0B-B312-86AF7200F0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2038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E0FCB-CA8B-456C-AA6B-78D58BA04F91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D0AFD-82E1-4D0B-B312-86AF7200F0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5152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E0FCB-CA8B-456C-AA6B-78D58BA04F91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D0AFD-82E1-4D0B-B312-86AF7200F0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442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E0FCB-CA8B-456C-AA6B-78D58BA04F91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D0AFD-82E1-4D0B-B312-86AF7200F0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478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instroyrf.gov.ru/trades/gradostroitelnaya-deyatelnost-i-arhitektura/15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belous@s-nrg.ru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2">
            <a:extLst>
              <a:ext uri="{FF2B5EF4-FFF2-40B4-BE49-F238E27FC236}">
                <a16:creationId xmlns:a16="http://schemas.microsoft.com/office/drawing/2014/main" id="{1B71329D-194B-4EA3-990D-AC73F68B8C03}"/>
              </a:ext>
            </a:extLst>
          </p:cNvPr>
          <p:cNvSpPr txBox="1">
            <a:spLocks/>
          </p:cNvSpPr>
          <p:nvPr/>
        </p:nvSpPr>
        <p:spPr>
          <a:xfrm>
            <a:off x="0" y="-22933"/>
            <a:ext cx="12190413" cy="688093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ru-RU" sz="1800" dirty="0">
              <a:solidFill>
                <a:schemeClr val="bg1"/>
              </a:solidFill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B24A931-B8FD-408C-A142-AE9FE02F77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489" y="1916832"/>
            <a:ext cx="3078932" cy="3083804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7B407F-4FD9-4D73-AB34-9B657CFF35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94942" y="2071678"/>
            <a:ext cx="7632848" cy="3007236"/>
          </a:xfrm>
          <a:noFill/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1600" dirty="0">
                <a:latin typeface="Arial" pitchFamily="34" charset="0"/>
                <a:ea typeface="Kozuka Gothic Pr6N M" panose="020B0700000000000000" pitchFamily="34" charset="-128"/>
                <a:cs typeface="Arial" pitchFamily="34" charset="0"/>
              </a:rPr>
              <a:t>Реализация Постановления Правительства №</a:t>
            </a:r>
            <a:r>
              <a:rPr lang="en-US" sz="1600" dirty="0">
                <a:latin typeface="Arial" pitchFamily="34" charset="0"/>
                <a:ea typeface="Kozuka Gothic Pr6N M" panose="020B0700000000000000" pitchFamily="34" charset="-128"/>
                <a:cs typeface="Arial" pitchFamily="34" charset="0"/>
              </a:rPr>
              <a:t> 938</a:t>
            </a:r>
            <a:r>
              <a:rPr lang="ru-RU" sz="1600" dirty="0">
                <a:latin typeface="Arial" pitchFamily="34" charset="0"/>
                <a:ea typeface="Kozuka Gothic Pr6N M" panose="020B0700000000000000" pitchFamily="34" charset="-128"/>
                <a:cs typeface="Arial" pitchFamily="34" charset="0"/>
              </a:rPr>
              <a:t> от 27.06.2020 г. </a:t>
            </a:r>
            <a:r>
              <a:rPr lang="en-US" sz="1600" dirty="0">
                <a:latin typeface="Arial" pitchFamily="34" charset="0"/>
                <a:ea typeface="Kozuka Gothic Pr6N M" panose="020B0700000000000000" pitchFamily="34" charset="-128"/>
                <a:cs typeface="Arial" pitchFamily="34" charset="0"/>
              </a:rPr>
              <a:t/>
            </a:r>
            <a:br>
              <a:rPr lang="en-US" sz="1600" dirty="0">
                <a:latin typeface="Arial" pitchFamily="34" charset="0"/>
                <a:ea typeface="Kozuka Gothic Pr6N M" panose="020B0700000000000000" pitchFamily="34" charset="-128"/>
                <a:cs typeface="Arial" pitchFamily="34" charset="0"/>
              </a:rPr>
            </a:br>
            <a:r>
              <a:rPr lang="ru-RU" sz="1600" dirty="0">
                <a:latin typeface="Arial" pitchFamily="34" charset="0"/>
                <a:ea typeface="Kozuka Gothic Pr6N M" panose="020B0700000000000000" pitchFamily="34" charset="-128"/>
                <a:cs typeface="Arial" pitchFamily="34" charset="0"/>
              </a:rPr>
              <a:t>«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Об утверждении Положения об отдельных условиях предоставления займов членам саморегулируемых организаций и порядке осуществления контроля за использованием средств, предоставленных по таким займам»</a:t>
            </a:r>
            <a:r>
              <a:rPr lang="ru-RU" sz="1600" spc="-10" dirty="0">
                <a:latin typeface="Arial" pitchFamily="34" charset="0"/>
                <a:cs typeface="Arial" pitchFamily="34" charset="0"/>
              </a:rPr>
              <a:t> </a:t>
            </a:r>
            <a:br>
              <a:rPr lang="ru-RU" sz="1600" spc="-10" dirty="0">
                <a:latin typeface="Arial" pitchFamily="34" charset="0"/>
                <a:cs typeface="Arial" pitchFamily="34" charset="0"/>
              </a:rPr>
            </a:br>
            <a:r>
              <a:rPr lang="ru-RU" sz="1600" spc="-10" dirty="0">
                <a:latin typeface="Arial" pitchFamily="34" charset="0"/>
                <a:cs typeface="Arial" pitchFamily="34" charset="0"/>
              </a:rPr>
              <a:t>(в ред.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Постановления Правительства РФ от 20.03.2021 № 423  «О внесении изменений в Положение об отдельных условиях предоставления займов членам саморегулируемых организаций и порядке осуществления контроля за использованием средств, предоставленных по таким займам»)</a:t>
            </a:r>
            <a:br>
              <a:rPr lang="ru-RU" sz="1600" dirty="0">
                <a:latin typeface="Arial" pitchFamily="34" charset="0"/>
                <a:cs typeface="Arial" pitchFamily="34" charset="0"/>
              </a:rPr>
            </a:br>
            <a:endParaRPr lang="ru-RU" sz="1600" dirty="0">
              <a:latin typeface="Arial" pitchFamily="34" charset="0"/>
              <a:ea typeface="Kozuka Gothic Pr6N M" panose="020B0700000000000000" pitchFamily="34" charset="-128"/>
              <a:cs typeface="Arial" pitchFamily="34" charset="0"/>
            </a:endParaRP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987793B0-50BD-4083-A1CC-CDD636EF215E}"/>
              </a:ext>
            </a:extLst>
          </p:cNvPr>
          <p:cNvCxnSpPr/>
          <p:nvPr/>
        </p:nvCxnSpPr>
        <p:spPr>
          <a:xfrm>
            <a:off x="3942400" y="1736457"/>
            <a:ext cx="0" cy="352796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8246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1"/>
          <p:cNvSpPr txBox="1"/>
          <p:nvPr/>
        </p:nvSpPr>
        <p:spPr>
          <a:xfrm>
            <a:off x="415868" y="3386645"/>
            <a:ext cx="11360264" cy="4024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3335020" algn="ctr">
              <a:lnSpc>
                <a:spcPct val="119600"/>
              </a:lnSpc>
              <a:spcBef>
                <a:spcPts val="2355"/>
              </a:spcBef>
            </a:pPr>
            <a:endParaRPr lang="ru-RU" sz="2400" dirty="0">
              <a:latin typeface="Arial"/>
              <a:cs typeface="Arial"/>
            </a:endParaRPr>
          </a:p>
        </p:txBody>
      </p:sp>
      <p:sp>
        <p:nvSpPr>
          <p:cNvPr id="9" name="object 11"/>
          <p:cNvSpPr txBox="1"/>
          <p:nvPr/>
        </p:nvSpPr>
        <p:spPr>
          <a:xfrm>
            <a:off x="388560" y="795889"/>
            <a:ext cx="11454874" cy="5997743"/>
          </a:xfrm>
          <a:prstGeom prst="rect">
            <a:avLst/>
          </a:prstGeom>
        </p:spPr>
        <p:txBody>
          <a:bodyPr vert="horz" wrap="square" lIns="90000" tIns="46800" rIns="90000" bIns="46800" rtlCol="0">
            <a:noAutofit/>
          </a:bodyPr>
          <a:lstStyle/>
          <a:p>
            <a:pPr marL="285750" indent="-285750"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Отсутствие задолженности по выплате заработной платы по состоянию на 1-е число месяца, предшествующего месяцу, в котором подается заявка на получение займа;</a:t>
            </a:r>
            <a:endParaRPr lang="ru-RU" sz="1150" dirty="0">
              <a:solidFill>
                <a:srgbClr val="C02E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Отсутствие на 1-е число месяца, в котором подается заявка на получение займа, задолженности по уплате налогов, сборов, пеней, штрафов и/или процентов более 300 тысяч руб. ;</a:t>
            </a:r>
          </a:p>
          <a:p>
            <a:pPr marL="285750" lvl="0" indent="-285750"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Член СРО не находится в стадии ликвидации, реорганизация и/или в отношении него отсутствует производство о банкротстве;</a:t>
            </a:r>
          </a:p>
          <a:p>
            <a:pPr marL="285750" lvl="0" indent="-285750"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Отсутствие судебных процессов в роли ответчика;</a:t>
            </a:r>
          </a:p>
          <a:p>
            <a:pPr marL="285750" lvl="0" indent="-285750"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Отсутствие мер дисциплинарного воздействия со стороны СРО;</a:t>
            </a:r>
          </a:p>
          <a:p>
            <a:pPr marL="7200" lvl="0" indent="-285750"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Член СРО не имеет административного приостановления деятельности;</a:t>
            </a:r>
          </a:p>
          <a:p>
            <a:pPr marL="7200" indent="-285750"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Отсутствие в реестрах недобросовестных поставщиков;</a:t>
            </a:r>
          </a:p>
          <a:p>
            <a:pPr marL="7200" lvl="0" indent="-285750"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ru-RU" sz="11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Члены  органов управления юридического лица не имеют непогашенную или неснятую судимость за преступления в  сфере экономики и  не привлекались к субсидиарной ответственности в соответствии с законодательством о банкротстве;</a:t>
            </a:r>
          </a:p>
          <a:p>
            <a:pPr marL="7200" lvl="0" indent="-285750"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ru-RU" sz="11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Членом СРО представлены способы обеспечения исполнения по договору займа:</a:t>
            </a:r>
          </a:p>
          <a:p>
            <a:pPr lvl="0" algn="just">
              <a:lnSpc>
                <a:spcPct val="150000"/>
              </a:lnSpc>
            </a:pPr>
            <a:r>
              <a:rPr lang="ru-RU" sz="11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залог имущества, стоимость которого превышает стоимость займа не менее чем на 30 процентов; </a:t>
            </a:r>
          </a:p>
          <a:p>
            <a:pPr lvl="0" algn="just">
              <a:lnSpc>
                <a:spcPct val="150000"/>
              </a:lnSpc>
            </a:pPr>
            <a:r>
              <a:rPr lang="ru-RU" sz="11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уступка права требования денежных обязательств по договору подряда на сумму запрашиваемого займа; </a:t>
            </a:r>
          </a:p>
          <a:p>
            <a:pPr lvl="0" algn="just">
              <a:lnSpc>
                <a:spcPct val="150000"/>
              </a:lnSpc>
            </a:pPr>
            <a:r>
              <a:rPr lang="ru-RU" sz="11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поручительство учредителей компании, единоличного исполнительного органа, поручительство иных лиц;</a:t>
            </a:r>
          </a:p>
          <a:p>
            <a:pPr marL="285750" lvl="0" indent="-28575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ru-RU" sz="11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Наличие у члена СРО договора банковского счета с банком, в котором у СРО размещены средства КФ ОДО, предусматривающий отказ в списании денежных средств при получении уведомления от СРО и предусматривающий  списание денежных средств на специальный банковский  счет СРО в случае  досрочного возврата суммы займа и процентов по требованию СРО;</a:t>
            </a:r>
          </a:p>
          <a:p>
            <a:pPr marL="285750" lvl="0" indent="-28575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ru-RU" sz="11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Наличие у члена СРО четырехстороннего соглашения с банком, в котором у СРО размещены средства КФ ОДО, и с  банками, в которых открыты расчетные счета члена СРО, о возможности списания с данных счетов  суммы займа и процентов в пользу СРО в случае нецелевого использования займа;</a:t>
            </a:r>
          </a:p>
          <a:p>
            <a:pPr marL="285750" lvl="0" indent="-28575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ru-RU" sz="11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Наличие плана  расходования займа с указанием целей его использования;</a:t>
            </a:r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F3B70024-6008-4F73-910E-42F74E71A171}"/>
              </a:ext>
            </a:extLst>
          </p:cNvPr>
          <p:cNvSpPr txBox="1">
            <a:spLocks/>
          </p:cNvSpPr>
          <p:nvPr/>
        </p:nvSpPr>
        <p:spPr>
          <a:xfrm>
            <a:off x="314940" y="6468135"/>
            <a:ext cx="11557948" cy="38358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900" dirty="0">
                <a:latin typeface="Arial" panose="020B0604020202020204" pitchFamily="34" charset="0"/>
                <a:ea typeface="Kozuka Gothic Pr6N M" panose="020B0700000000000000" pitchFamily="34" charset="-128"/>
                <a:cs typeface="Arial" panose="020B0604020202020204" pitchFamily="34" charset="0"/>
              </a:rPr>
              <a:t>Реализация Постановления Правительства №</a:t>
            </a:r>
            <a:r>
              <a:rPr lang="en-US" sz="900" dirty="0">
                <a:latin typeface="Arial" panose="020B0604020202020204" pitchFamily="34" charset="0"/>
                <a:ea typeface="Kozuka Gothic Pr6N M" panose="020B0700000000000000" pitchFamily="34" charset="-128"/>
                <a:cs typeface="Arial" panose="020B0604020202020204" pitchFamily="34" charset="0"/>
              </a:rPr>
              <a:t> 938</a:t>
            </a:r>
            <a:r>
              <a:rPr lang="ru-RU" sz="900" dirty="0">
                <a:latin typeface="Arial" panose="020B0604020202020204" pitchFamily="34" charset="0"/>
                <a:ea typeface="Kozuka Gothic Pr6N M" panose="020B0700000000000000" pitchFamily="34" charset="-128"/>
                <a:cs typeface="Arial" panose="020B0604020202020204" pitchFamily="34" charset="0"/>
              </a:rPr>
              <a:t> от 27.07.2020 г. «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Положение об отдельных условиях предоставления займов членам СРО» </a:t>
            </a:r>
            <a:r>
              <a:rPr lang="ru-RU" sz="900" spc="-10" dirty="0">
                <a:latin typeface="Arial" pitchFamily="34" charset="0"/>
                <a:cs typeface="Arial" pitchFamily="34" charset="0"/>
              </a:rPr>
              <a:t>(в ред. </a:t>
            </a:r>
            <a:r>
              <a:rPr lang="ru-RU" sz="900" dirty="0">
                <a:latin typeface="Arial" pitchFamily="34" charset="0"/>
                <a:cs typeface="Arial" pitchFamily="34" charset="0"/>
              </a:rPr>
              <a:t>Постановления Правительства РФ от 20.03.2021 № 423)</a:t>
            </a:r>
            <a:endParaRPr lang="ru-RU" sz="900" dirty="0">
              <a:latin typeface="Arial" panose="020B0604020202020204" pitchFamily="34" charset="0"/>
              <a:ea typeface="Kozuka Gothic Pr6N M" panose="020B0700000000000000" pitchFamily="34" charset="-128"/>
              <a:cs typeface="Arial" panose="020B0604020202020204" pitchFamily="34" charset="0"/>
            </a:endParaRPr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2726E498-D971-4EB0-9257-002FDDDA60BA}"/>
              </a:ext>
            </a:extLst>
          </p:cNvPr>
          <p:cNvCxnSpPr>
            <a:cxnSpLocks/>
          </p:cNvCxnSpPr>
          <p:nvPr/>
        </p:nvCxnSpPr>
        <p:spPr>
          <a:xfrm>
            <a:off x="190550" y="6426821"/>
            <a:ext cx="11809312" cy="69691"/>
          </a:xfrm>
          <a:prstGeom prst="line">
            <a:avLst/>
          </a:prstGeom>
          <a:ln w="63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353EDF6-8C86-49D7-AC6E-D59AD0CC3C18}"/>
              </a:ext>
            </a:extLst>
          </p:cNvPr>
          <p:cNvSpPr txBox="1"/>
          <p:nvPr/>
        </p:nvSpPr>
        <p:spPr>
          <a:xfrm>
            <a:off x="262558" y="188639"/>
            <a:ext cx="11523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Требования к заемщикам</a:t>
            </a: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72B0CC29-29E7-4F50-A7D7-D028F34957B8}"/>
              </a:ext>
            </a:extLst>
          </p:cNvPr>
          <p:cNvCxnSpPr>
            <a:cxnSpLocks/>
          </p:cNvCxnSpPr>
          <p:nvPr/>
        </p:nvCxnSpPr>
        <p:spPr>
          <a:xfrm>
            <a:off x="280658" y="692696"/>
            <a:ext cx="11592230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6759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2036" y="1212382"/>
            <a:ext cx="11538322" cy="523509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Член СРО представляет в саморегулируемую организацию заявку на получение займа с приложением документов, подтверждающих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его соответствие всем требованиям, предъявляемым к заемщикам, в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т.ч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с приложением справок из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гос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органов, копий бухгалтерской (финансовой) отчетности,  договоров и прочей документации, определенной Постановлением Правительства и Положением о КФ ОДО;</a:t>
            </a:r>
          </a:p>
          <a:p>
            <a:pPr marL="285750" indent="-28575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Регистрация заявки в день поступления в саморегулируемую организацию;</a:t>
            </a:r>
          </a:p>
          <a:p>
            <a:pPr marL="285750" indent="-28575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ru-RU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Рассмотрение заявки на получение займа в течение 10 рабочих дней в порядке очередности их поступления;</a:t>
            </a:r>
          </a:p>
          <a:p>
            <a:pPr marL="285750" indent="-28575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ru-RU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Постоянно действующий коллегиальный орган управления принимает решение о предоставлении займа либо об отказе в его предоставлении с указанием основания для отказа;</a:t>
            </a:r>
          </a:p>
          <a:p>
            <a:pPr marL="285750" indent="-28575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ru-RU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В случае принятия положительного решения о выдаче займа исполнительный орган обеспечивает подготовку и заключение договора займа, а также договоров об обеспечении исполнения обязательств заемщика по договору займа.</a:t>
            </a:r>
          </a:p>
          <a:p>
            <a:pPr marL="285750" indent="-28575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38149443-F1DC-4DF8-9564-2AA082C6F475}"/>
              </a:ext>
            </a:extLst>
          </p:cNvPr>
          <p:cNvSpPr txBox="1">
            <a:spLocks/>
          </p:cNvSpPr>
          <p:nvPr/>
        </p:nvSpPr>
        <p:spPr>
          <a:xfrm>
            <a:off x="314940" y="6468135"/>
            <a:ext cx="11557948" cy="38358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900" dirty="0">
                <a:latin typeface="Arial" panose="020B0604020202020204" pitchFamily="34" charset="0"/>
                <a:ea typeface="Kozuka Gothic Pr6N M" panose="020B0700000000000000" pitchFamily="34" charset="-128"/>
                <a:cs typeface="Arial" panose="020B0604020202020204" pitchFamily="34" charset="0"/>
              </a:rPr>
              <a:t>Реализация Постановления Правительства №</a:t>
            </a:r>
            <a:r>
              <a:rPr lang="en-US" sz="900" dirty="0">
                <a:latin typeface="Arial" panose="020B0604020202020204" pitchFamily="34" charset="0"/>
                <a:ea typeface="Kozuka Gothic Pr6N M" panose="020B0700000000000000" pitchFamily="34" charset="-128"/>
                <a:cs typeface="Arial" panose="020B0604020202020204" pitchFamily="34" charset="0"/>
              </a:rPr>
              <a:t> 938</a:t>
            </a:r>
            <a:r>
              <a:rPr lang="ru-RU" sz="900" dirty="0">
                <a:latin typeface="Arial" panose="020B0604020202020204" pitchFamily="34" charset="0"/>
                <a:ea typeface="Kozuka Gothic Pr6N M" panose="020B0700000000000000" pitchFamily="34" charset="-128"/>
                <a:cs typeface="Arial" panose="020B0604020202020204" pitchFamily="34" charset="0"/>
              </a:rPr>
              <a:t> от 27.07.2020 г. «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Положение об отдельных условиях предоставления займов членам СРО» </a:t>
            </a:r>
            <a:r>
              <a:rPr lang="ru-RU" sz="900" spc="-10" dirty="0">
                <a:latin typeface="Arial" pitchFamily="34" charset="0"/>
                <a:cs typeface="Arial" pitchFamily="34" charset="0"/>
              </a:rPr>
              <a:t>(в ред. </a:t>
            </a:r>
            <a:r>
              <a:rPr lang="ru-RU" sz="900" dirty="0">
                <a:latin typeface="Arial" pitchFamily="34" charset="0"/>
                <a:cs typeface="Arial" pitchFamily="34" charset="0"/>
              </a:rPr>
              <a:t>Постановления Правительства РФ от 20.03.2021 № 423)</a:t>
            </a:r>
            <a:endParaRPr lang="ru-RU" sz="900" dirty="0">
              <a:latin typeface="Arial" panose="020B0604020202020204" pitchFamily="34" charset="0"/>
              <a:ea typeface="Kozuka Gothic Pr6N M" panose="020B0700000000000000" pitchFamily="34" charset="-128"/>
              <a:cs typeface="Arial" panose="020B0604020202020204" pitchFamily="34" charset="0"/>
            </a:endParaRPr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F4110AFB-20E9-4E00-9089-68490331D89D}"/>
              </a:ext>
            </a:extLst>
          </p:cNvPr>
          <p:cNvCxnSpPr>
            <a:cxnSpLocks/>
          </p:cNvCxnSpPr>
          <p:nvPr/>
        </p:nvCxnSpPr>
        <p:spPr>
          <a:xfrm>
            <a:off x="190550" y="6426821"/>
            <a:ext cx="11809312" cy="69691"/>
          </a:xfrm>
          <a:prstGeom prst="line">
            <a:avLst/>
          </a:prstGeom>
          <a:ln w="63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698E29B-103A-41B4-BA5B-3DCAA3CDB76F}"/>
              </a:ext>
            </a:extLst>
          </p:cNvPr>
          <p:cNvSpPr txBox="1"/>
          <p:nvPr/>
        </p:nvSpPr>
        <p:spPr>
          <a:xfrm>
            <a:off x="342036" y="224879"/>
            <a:ext cx="11523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Порядок подачи и рассмотрения заявок </a:t>
            </a:r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E6959FF6-18A8-4A20-A8D8-579DCF059645}"/>
              </a:ext>
            </a:extLst>
          </p:cNvPr>
          <p:cNvCxnSpPr>
            <a:cxnSpLocks/>
          </p:cNvCxnSpPr>
          <p:nvPr/>
        </p:nvCxnSpPr>
        <p:spPr>
          <a:xfrm>
            <a:off x="280658" y="692696"/>
            <a:ext cx="11592230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43911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бъект 1"/>
          <p:cNvSpPr>
            <a:spLocks noGrp="1"/>
          </p:cNvSpPr>
          <p:nvPr>
            <p:ph idx="1"/>
          </p:nvPr>
        </p:nvSpPr>
        <p:spPr>
          <a:xfrm>
            <a:off x="274002" y="858199"/>
            <a:ext cx="11538321" cy="5569197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Ежемесячный отчет о соответствии использования средств займа условиям договора займа;</a:t>
            </a:r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Предоставление в 5-дневный  срок по запросу СРО дополнительной информации о расходах, произведенных за счет средств займа, с приложением  подтверждающих документов;</a:t>
            </a:r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Оценка финансового состояния заёмщика в целях контроля в период пользования займом;</a:t>
            </a:r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В случае выявления саморегулируемой организацией несоответствия производимых членом СРО расходов целям получения займа, постоянно действующий коллегиальный орган управления СРО в течение 3 рабочих дней принимает решение о расторжении договора займа в одностороннем порядке; </a:t>
            </a:r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В день принятия такого решения исполнительный орган саморегулируемой организации направляет: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       - уведомление в банк об отказе в списании денежных средств в пользу третьих лиц;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       - требование о досрочном возврате суммы займа и процентов за пользование займом в случае выявления несоответствий;</a:t>
            </a:r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В случае невыполнения членом СРО требования о возврате 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суммы займа и процентов за пользование займом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в установленный срок исполнительный орган саморегулируемой организации обращается в  кредитные организации с требованием  о списании суммы займа и процентов за пользование займом с банковских счетов члена СРО на специальный банковский счет саморегулируемой организации. </a:t>
            </a:r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В случае не поступления\поступления средств предоставленного займа и процентов за пользование займом на специальный банковский счет СРО не в полном объеме, постоянно действующий коллегиальный орган управления СРО 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течение 5 рабочих дней со дня вручения требования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принимает решение об обращении взыскания таких средств с предмета обеспечения исполнения обязательств по договору предоставления займа. </a:t>
            </a:r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9A1BED12-0C71-492E-9EC1-3BA250A44C58}"/>
              </a:ext>
            </a:extLst>
          </p:cNvPr>
          <p:cNvSpPr txBox="1">
            <a:spLocks/>
          </p:cNvSpPr>
          <p:nvPr/>
        </p:nvSpPr>
        <p:spPr>
          <a:xfrm>
            <a:off x="314940" y="6468135"/>
            <a:ext cx="11557948" cy="38358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900" dirty="0">
                <a:latin typeface="Arial" panose="020B0604020202020204" pitchFamily="34" charset="0"/>
                <a:ea typeface="Kozuka Gothic Pr6N M" panose="020B0700000000000000" pitchFamily="34" charset="-128"/>
                <a:cs typeface="Arial" panose="020B0604020202020204" pitchFamily="34" charset="0"/>
              </a:rPr>
              <a:t>Реализация Постановления Правительства №</a:t>
            </a:r>
            <a:r>
              <a:rPr lang="en-US" sz="900" dirty="0">
                <a:latin typeface="Arial" panose="020B0604020202020204" pitchFamily="34" charset="0"/>
                <a:ea typeface="Kozuka Gothic Pr6N M" panose="020B0700000000000000" pitchFamily="34" charset="-128"/>
                <a:cs typeface="Arial" panose="020B0604020202020204" pitchFamily="34" charset="0"/>
              </a:rPr>
              <a:t> 938</a:t>
            </a:r>
            <a:r>
              <a:rPr lang="ru-RU" sz="900" dirty="0">
                <a:latin typeface="Arial" panose="020B0604020202020204" pitchFamily="34" charset="0"/>
                <a:ea typeface="Kozuka Gothic Pr6N M" panose="020B0700000000000000" pitchFamily="34" charset="-128"/>
                <a:cs typeface="Arial" panose="020B0604020202020204" pitchFamily="34" charset="0"/>
              </a:rPr>
              <a:t> от 27.07.2020 г. «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Положение об отдельных условиях предоставления займов членам СРО» </a:t>
            </a:r>
            <a:r>
              <a:rPr lang="ru-RU" sz="900" spc="-10" dirty="0">
                <a:latin typeface="Arial" pitchFamily="34" charset="0"/>
                <a:cs typeface="Arial" pitchFamily="34" charset="0"/>
              </a:rPr>
              <a:t>(в ред. </a:t>
            </a:r>
            <a:r>
              <a:rPr lang="ru-RU" sz="900" dirty="0">
                <a:latin typeface="Arial" pitchFamily="34" charset="0"/>
                <a:cs typeface="Arial" pitchFamily="34" charset="0"/>
              </a:rPr>
              <a:t>Постановления Правительства РФ от 20.03.2021 № 423)</a:t>
            </a:r>
            <a:endParaRPr lang="ru-RU" sz="900" dirty="0">
              <a:latin typeface="Arial" panose="020B0604020202020204" pitchFamily="34" charset="0"/>
              <a:ea typeface="Kozuka Gothic Pr6N M" panose="020B0700000000000000" pitchFamily="34" charset="-128"/>
              <a:cs typeface="Arial" panose="020B0604020202020204" pitchFamily="34" charset="0"/>
            </a:endParaRPr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FE7B24BA-2767-4691-ACEA-455B6D2F2FF3}"/>
              </a:ext>
            </a:extLst>
          </p:cNvPr>
          <p:cNvCxnSpPr>
            <a:cxnSpLocks/>
          </p:cNvCxnSpPr>
          <p:nvPr/>
        </p:nvCxnSpPr>
        <p:spPr>
          <a:xfrm>
            <a:off x="190550" y="6426821"/>
            <a:ext cx="11809312" cy="69691"/>
          </a:xfrm>
          <a:prstGeom prst="line">
            <a:avLst/>
          </a:prstGeom>
          <a:ln w="63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985EA12D-D018-4556-AB53-7F62F1554368}"/>
              </a:ext>
            </a:extLst>
          </p:cNvPr>
          <p:cNvSpPr txBox="1"/>
          <p:nvPr/>
        </p:nvSpPr>
        <p:spPr>
          <a:xfrm>
            <a:off x="349507" y="221450"/>
            <a:ext cx="11523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Контроль за использованием средств займа</a:t>
            </a: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0A149A6A-FBFD-4D97-AD6D-AD91DFA6DC43}"/>
              </a:ext>
            </a:extLst>
          </p:cNvPr>
          <p:cNvCxnSpPr>
            <a:cxnSpLocks/>
          </p:cNvCxnSpPr>
          <p:nvPr/>
        </p:nvCxnSpPr>
        <p:spPr>
          <a:xfrm>
            <a:off x="280658" y="692696"/>
            <a:ext cx="11592230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30044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338726" y="1576836"/>
            <a:ext cx="11510375" cy="5281164"/>
          </a:xfrm>
        </p:spPr>
        <p:txBody>
          <a:bodyPr wrap="square">
            <a:noAutofit/>
          </a:bodyPr>
          <a:lstStyle/>
          <a:p>
            <a:pPr marL="0" indent="0" algn="just">
              <a:lnSpc>
                <a:spcPct val="150000"/>
              </a:lnSpc>
              <a:buClr>
                <a:srgbClr val="E64622"/>
              </a:buClr>
              <a:buNone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В случае возврата со стороны заемщика: </a:t>
            </a:r>
          </a:p>
          <a:p>
            <a:pPr marL="0" indent="0" algn="just">
              <a:lnSpc>
                <a:spcPct val="150000"/>
              </a:lnSpc>
              <a:buClr>
                <a:srgbClr val="E64622"/>
              </a:buClr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Деньги, включая начисленные проценты за пользование займом, поступают на специальный счет СРО в полном объеме.</a:t>
            </a:r>
          </a:p>
          <a:p>
            <a:pPr marL="0" indent="0" algn="just">
              <a:lnSpc>
                <a:spcPct val="150000"/>
              </a:lnSpc>
              <a:buClr>
                <a:srgbClr val="E64622"/>
              </a:buClr>
              <a:buNone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Clr>
                <a:srgbClr val="E64622"/>
              </a:buClr>
              <a:buNone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В случае невозврата со стороны заемщика:</a:t>
            </a:r>
          </a:p>
          <a:p>
            <a:pPr marL="0" indent="0">
              <a:lnSpc>
                <a:spcPct val="150000"/>
              </a:lnSpc>
              <a:buClr>
                <a:srgbClr val="E64622"/>
              </a:buClr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Мнение НОСТРОЙ: Методические рекомендации  к положению о КФ ОДО  п.5.7 ч.5 Положения: </a:t>
            </a:r>
          </a:p>
          <a:p>
            <a:pPr marL="0" indent="0">
              <a:lnSpc>
                <a:spcPct val="150000"/>
              </a:lnSpc>
              <a:buClr>
                <a:srgbClr val="E64622"/>
              </a:buClr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признать выданный займ безнадежным долгом, но соблюдать ч.6,9 ст. 55.16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ГрК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РФ;</a:t>
            </a:r>
          </a:p>
          <a:p>
            <a:pPr marL="0" indent="0">
              <a:lnSpc>
                <a:spcPct val="150000"/>
              </a:lnSpc>
              <a:buClr>
                <a:srgbClr val="E64622"/>
              </a:buClr>
              <a:buNone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Clr>
                <a:srgbClr val="E64622"/>
              </a:buClr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Мнение Минстроя: </a:t>
            </a:r>
            <a:r>
              <a:rPr lang="en-US" sz="1600" dirty="0">
                <a:hlinkClick r:id="rId3"/>
              </a:rPr>
              <a:t>https://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minstroyrf.gov.ru/trades/gradostroitelnaya-deyatelnost-i-arhitektura/15</a:t>
            </a:r>
            <a:r>
              <a:rPr lang="en-US" sz="1600" dirty="0">
                <a:hlinkClick r:id="rId3"/>
              </a:rPr>
              <a:t>/</a:t>
            </a:r>
            <a:endParaRPr lang="ru-RU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Clr>
                <a:srgbClr val="E64622"/>
              </a:buClr>
              <a:buNone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Clr>
                <a:srgbClr val="E64622"/>
              </a:buClr>
              <a:buNone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41807E1C-F1EC-4BF8-8E5E-2B8F2DA7F572}"/>
              </a:ext>
            </a:extLst>
          </p:cNvPr>
          <p:cNvSpPr txBox="1">
            <a:spLocks/>
          </p:cNvSpPr>
          <p:nvPr/>
        </p:nvSpPr>
        <p:spPr>
          <a:xfrm>
            <a:off x="314940" y="6468135"/>
            <a:ext cx="11557948" cy="38358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900" dirty="0">
                <a:latin typeface="Arial" panose="020B0604020202020204" pitchFamily="34" charset="0"/>
                <a:ea typeface="Kozuka Gothic Pr6N M" panose="020B0700000000000000" pitchFamily="34" charset="-128"/>
                <a:cs typeface="Arial" panose="020B0604020202020204" pitchFamily="34" charset="0"/>
              </a:rPr>
              <a:t>Реализация Постановления Правительства №</a:t>
            </a:r>
            <a:r>
              <a:rPr lang="en-US" sz="900" dirty="0">
                <a:latin typeface="Arial" panose="020B0604020202020204" pitchFamily="34" charset="0"/>
                <a:ea typeface="Kozuka Gothic Pr6N M" panose="020B0700000000000000" pitchFamily="34" charset="-128"/>
                <a:cs typeface="Arial" panose="020B0604020202020204" pitchFamily="34" charset="0"/>
              </a:rPr>
              <a:t> 938</a:t>
            </a:r>
            <a:r>
              <a:rPr lang="ru-RU" sz="900" dirty="0">
                <a:latin typeface="Arial" panose="020B0604020202020204" pitchFamily="34" charset="0"/>
                <a:ea typeface="Kozuka Gothic Pr6N M" panose="020B0700000000000000" pitchFamily="34" charset="-128"/>
                <a:cs typeface="Arial" panose="020B0604020202020204" pitchFamily="34" charset="0"/>
              </a:rPr>
              <a:t> от 27.07.2020 г. «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Положение об отдельных условиях предоставления займов членам СРО» </a:t>
            </a:r>
            <a:r>
              <a:rPr lang="ru-RU" sz="900" spc="-10" dirty="0">
                <a:latin typeface="Arial" pitchFamily="34" charset="0"/>
                <a:cs typeface="Arial" pitchFamily="34" charset="0"/>
              </a:rPr>
              <a:t>(в ред. </a:t>
            </a:r>
            <a:r>
              <a:rPr lang="ru-RU" sz="900" dirty="0">
                <a:latin typeface="Arial" pitchFamily="34" charset="0"/>
                <a:cs typeface="Arial" pitchFamily="34" charset="0"/>
              </a:rPr>
              <a:t>Постановления Правительства РФ от 20.03.2021 № 423)</a:t>
            </a:r>
            <a:endParaRPr lang="ru-RU" sz="900" dirty="0">
              <a:latin typeface="Arial" panose="020B0604020202020204" pitchFamily="34" charset="0"/>
              <a:ea typeface="Kozuka Gothic Pr6N M" panose="020B0700000000000000" pitchFamily="34" charset="-128"/>
              <a:cs typeface="Arial" panose="020B0604020202020204" pitchFamily="34" charset="0"/>
            </a:endParaRP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15673203-AEF5-46D2-8848-E8597F0BCA4C}"/>
              </a:ext>
            </a:extLst>
          </p:cNvPr>
          <p:cNvCxnSpPr>
            <a:cxnSpLocks/>
          </p:cNvCxnSpPr>
          <p:nvPr/>
        </p:nvCxnSpPr>
        <p:spPr>
          <a:xfrm>
            <a:off x="190550" y="6426821"/>
            <a:ext cx="11809312" cy="69691"/>
          </a:xfrm>
          <a:prstGeom prst="line">
            <a:avLst/>
          </a:prstGeom>
          <a:ln w="63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D71D74D-E5E1-47CB-AB87-A99612B33A6A}"/>
              </a:ext>
            </a:extLst>
          </p:cNvPr>
          <p:cNvSpPr txBox="1"/>
          <p:nvPr/>
        </p:nvSpPr>
        <p:spPr>
          <a:xfrm>
            <a:off x="360617" y="216763"/>
            <a:ext cx="11523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Порядок возмещения заемных средств, выданных из КФ ОДО</a:t>
            </a: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C44A1339-A9D8-409E-858C-C0905A1A9151}"/>
              </a:ext>
            </a:extLst>
          </p:cNvPr>
          <p:cNvCxnSpPr>
            <a:cxnSpLocks/>
          </p:cNvCxnSpPr>
          <p:nvPr/>
        </p:nvCxnSpPr>
        <p:spPr>
          <a:xfrm>
            <a:off x="280658" y="692696"/>
            <a:ext cx="11592230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351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286321" y="1241783"/>
            <a:ext cx="11610330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Clr>
                <a:srgbClr val="E64622"/>
              </a:buClr>
              <a:buNone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Итог:</a:t>
            </a:r>
          </a:p>
          <a:p>
            <a:pPr marL="0" indent="0">
              <a:lnSpc>
                <a:spcPct val="150000"/>
              </a:lnSpc>
              <a:buClr>
                <a:srgbClr val="E64622"/>
              </a:buClr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Ростехнадзор не дает возможности считать невозвратные средства безнадежным долгом, а значит средства КФ ОДО должны будут восполнены членами до полного объема;</a:t>
            </a:r>
          </a:p>
          <a:p>
            <a:pPr marL="0" indent="0">
              <a:lnSpc>
                <a:spcPct val="150000"/>
              </a:lnSpc>
              <a:buClr>
                <a:srgbClr val="E64622"/>
              </a:buClr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Позиция НОСТРОЙ основывается на «духе закона» и не подкреплена действующим законодательством;</a:t>
            </a:r>
          </a:p>
          <a:p>
            <a:pPr marL="0" indent="0">
              <a:lnSpc>
                <a:spcPct val="150000"/>
              </a:lnSpc>
              <a:buClr>
                <a:srgbClr val="E64622"/>
              </a:buClr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Ни одно ведомство не  высказало четкой позиции о возможности не внесения средств КФ ОДО, в случае невозврата заемных средств.</a:t>
            </a:r>
          </a:p>
          <a:p>
            <a:pPr marL="0" indent="0">
              <a:lnSpc>
                <a:spcPct val="150000"/>
              </a:lnSpc>
              <a:buClr>
                <a:srgbClr val="E64622"/>
              </a:buClr>
              <a:buNone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Clr>
                <a:srgbClr val="E64622"/>
              </a:buClr>
              <a:buNone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Вывод:</a:t>
            </a:r>
          </a:p>
          <a:p>
            <a:pPr marL="0" indent="0">
              <a:lnSpc>
                <a:spcPct val="150000"/>
              </a:lnSpc>
              <a:buClr>
                <a:srgbClr val="E64622"/>
              </a:buClr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Члены СРО, участвующие в формировании КФ ОДО должны будут возместить средства КФ ОДО, которые были выданы в качестве займов, но не поступили обратно;</a:t>
            </a:r>
          </a:p>
          <a:p>
            <a:pPr marL="0" indent="0">
              <a:lnSpc>
                <a:spcPct val="150000"/>
              </a:lnSpc>
              <a:buClr>
                <a:srgbClr val="E64622"/>
              </a:buClr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Через суд доказывать, что если средств КФ ОДО достаточно на действующих членов, то восполнять его не нужно;</a:t>
            </a:r>
          </a:p>
          <a:p>
            <a:pPr marL="0" indent="0">
              <a:lnSpc>
                <a:spcPct val="150000"/>
              </a:lnSpc>
              <a:buClr>
                <a:srgbClr val="E64622"/>
              </a:buClr>
              <a:buNone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Clr>
                <a:srgbClr val="E64622"/>
              </a:buClr>
              <a:buNone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Clr>
                <a:srgbClr val="E64622"/>
              </a:buClr>
              <a:buNone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89FC4DBF-C8C3-451D-A657-6D88CE1E78EC}"/>
              </a:ext>
            </a:extLst>
          </p:cNvPr>
          <p:cNvSpPr txBox="1">
            <a:spLocks/>
          </p:cNvSpPr>
          <p:nvPr/>
        </p:nvSpPr>
        <p:spPr>
          <a:xfrm>
            <a:off x="314940" y="6468135"/>
            <a:ext cx="11557948" cy="38358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900" dirty="0">
                <a:latin typeface="Arial" panose="020B0604020202020204" pitchFamily="34" charset="0"/>
                <a:ea typeface="Kozuka Gothic Pr6N M" panose="020B0700000000000000" pitchFamily="34" charset="-128"/>
                <a:cs typeface="Arial" panose="020B0604020202020204" pitchFamily="34" charset="0"/>
              </a:rPr>
              <a:t>Реализация Постановления Правительства №</a:t>
            </a:r>
            <a:r>
              <a:rPr lang="en-US" sz="900" dirty="0">
                <a:latin typeface="Arial" panose="020B0604020202020204" pitchFamily="34" charset="0"/>
                <a:ea typeface="Kozuka Gothic Pr6N M" panose="020B0700000000000000" pitchFamily="34" charset="-128"/>
                <a:cs typeface="Arial" panose="020B0604020202020204" pitchFamily="34" charset="0"/>
              </a:rPr>
              <a:t> 938</a:t>
            </a:r>
            <a:r>
              <a:rPr lang="ru-RU" sz="900" dirty="0">
                <a:latin typeface="Arial" panose="020B0604020202020204" pitchFamily="34" charset="0"/>
                <a:ea typeface="Kozuka Gothic Pr6N M" panose="020B0700000000000000" pitchFamily="34" charset="-128"/>
                <a:cs typeface="Arial" panose="020B0604020202020204" pitchFamily="34" charset="0"/>
              </a:rPr>
              <a:t> от 27.07.2020 г. «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Положение об отдельных условиях предоставления займов членам СРО» </a:t>
            </a:r>
            <a:r>
              <a:rPr lang="ru-RU" sz="900" spc="-10" dirty="0">
                <a:latin typeface="Arial" pitchFamily="34" charset="0"/>
                <a:cs typeface="Arial" pitchFamily="34" charset="0"/>
              </a:rPr>
              <a:t>(в ред. </a:t>
            </a:r>
            <a:r>
              <a:rPr lang="ru-RU" sz="900" dirty="0">
                <a:latin typeface="Arial" pitchFamily="34" charset="0"/>
                <a:cs typeface="Arial" pitchFamily="34" charset="0"/>
              </a:rPr>
              <a:t>Постановления Правительства РФ от 20.03.2021 № 423)</a:t>
            </a:r>
            <a:endParaRPr lang="ru-RU" sz="900" dirty="0">
              <a:latin typeface="Arial" panose="020B0604020202020204" pitchFamily="34" charset="0"/>
              <a:ea typeface="Kozuka Gothic Pr6N M" panose="020B0700000000000000" pitchFamily="34" charset="-128"/>
              <a:cs typeface="Arial" panose="020B0604020202020204" pitchFamily="34" charset="0"/>
            </a:endParaRPr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E45863A6-0A95-41F8-AE80-ED42C6DABE14}"/>
              </a:ext>
            </a:extLst>
          </p:cNvPr>
          <p:cNvCxnSpPr>
            <a:cxnSpLocks/>
          </p:cNvCxnSpPr>
          <p:nvPr/>
        </p:nvCxnSpPr>
        <p:spPr>
          <a:xfrm>
            <a:off x="190550" y="6426821"/>
            <a:ext cx="11809312" cy="69691"/>
          </a:xfrm>
          <a:prstGeom prst="line">
            <a:avLst/>
          </a:prstGeom>
          <a:ln w="63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C30E62A5-03A0-4220-ABD0-DF0E6C9BFE5A}"/>
              </a:ext>
            </a:extLst>
          </p:cNvPr>
          <p:cNvCxnSpPr>
            <a:cxnSpLocks/>
          </p:cNvCxnSpPr>
          <p:nvPr/>
        </p:nvCxnSpPr>
        <p:spPr>
          <a:xfrm>
            <a:off x="280658" y="692696"/>
            <a:ext cx="11592230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48B09DE5-9763-4B02-BB21-C9E27F15EA43}"/>
              </a:ext>
            </a:extLst>
          </p:cNvPr>
          <p:cNvSpPr txBox="1"/>
          <p:nvPr/>
        </p:nvSpPr>
        <p:spPr>
          <a:xfrm>
            <a:off x="360617" y="216763"/>
            <a:ext cx="11523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Порядок возмещения заемных средств, выданных из КФ ОДО</a:t>
            </a:r>
          </a:p>
        </p:txBody>
      </p:sp>
    </p:spTree>
    <p:extLst>
      <p:ext uri="{BB962C8B-B14F-4D97-AF65-F5344CB8AC3E}">
        <p14:creationId xmlns:p14="http://schemas.microsoft.com/office/powerpoint/2010/main" val="29092179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610899"/>
              </p:ext>
            </p:extLst>
          </p:nvPr>
        </p:nvGraphicFramePr>
        <p:xfrm>
          <a:off x="347256" y="923969"/>
          <a:ext cx="11495900" cy="5717891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05165">
                  <a:extLst>
                    <a:ext uri="{9D8B030D-6E8A-4147-A177-3AD203B41FA5}">
                      <a16:colId xmlns:a16="http://schemas.microsoft.com/office/drawing/2014/main" val="1638225028"/>
                    </a:ext>
                  </a:extLst>
                </a:gridCol>
                <a:gridCol w="152271">
                  <a:extLst>
                    <a:ext uri="{9D8B030D-6E8A-4147-A177-3AD203B41FA5}">
                      <a16:colId xmlns:a16="http://schemas.microsoft.com/office/drawing/2014/main" val="1182854248"/>
                    </a:ext>
                  </a:extLst>
                </a:gridCol>
                <a:gridCol w="1696874">
                  <a:extLst>
                    <a:ext uri="{9D8B030D-6E8A-4147-A177-3AD203B41FA5}">
                      <a16:colId xmlns:a16="http://schemas.microsoft.com/office/drawing/2014/main" val="2911698438"/>
                    </a:ext>
                  </a:extLst>
                </a:gridCol>
                <a:gridCol w="819504">
                  <a:extLst>
                    <a:ext uri="{9D8B030D-6E8A-4147-A177-3AD203B41FA5}">
                      <a16:colId xmlns:a16="http://schemas.microsoft.com/office/drawing/2014/main" val="1981200372"/>
                    </a:ext>
                  </a:extLst>
                </a:gridCol>
                <a:gridCol w="114353">
                  <a:extLst>
                    <a:ext uri="{9D8B030D-6E8A-4147-A177-3AD203B41FA5}">
                      <a16:colId xmlns:a16="http://schemas.microsoft.com/office/drawing/2014/main" val="4218770008"/>
                    </a:ext>
                  </a:extLst>
                </a:gridCol>
                <a:gridCol w="821304">
                  <a:extLst>
                    <a:ext uri="{9D8B030D-6E8A-4147-A177-3AD203B41FA5}">
                      <a16:colId xmlns:a16="http://schemas.microsoft.com/office/drawing/2014/main" val="1279512696"/>
                    </a:ext>
                  </a:extLst>
                </a:gridCol>
                <a:gridCol w="184386">
                  <a:extLst>
                    <a:ext uri="{9D8B030D-6E8A-4147-A177-3AD203B41FA5}">
                      <a16:colId xmlns:a16="http://schemas.microsoft.com/office/drawing/2014/main" val="1931373284"/>
                    </a:ext>
                  </a:extLst>
                </a:gridCol>
                <a:gridCol w="1795879">
                  <a:extLst>
                    <a:ext uri="{9D8B030D-6E8A-4147-A177-3AD203B41FA5}">
                      <a16:colId xmlns:a16="http://schemas.microsoft.com/office/drawing/2014/main" val="2404785387"/>
                    </a:ext>
                  </a:extLst>
                </a:gridCol>
                <a:gridCol w="1364870">
                  <a:extLst>
                    <a:ext uri="{9D8B030D-6E8A-4147-A177-3AD203B41FA5}">
                      <a16:colId xmlns:a16="http://schemas.microsoft.com/office/drawing/2014/main" val="3017104884"/>
                    </a:ext>
                  </a:extLst>
                </a:gridCol>
                <a:gridCol w="1795879">
                  <a:extLst>
                    <a:ext uri="{9D8B030D-6E8A-4147-A177-3AD203B41FA5}">
                      <a16:colId xmlns:a16="http://schemas.microsoft.com/office/drawing/2014/main" val="3193403913"/>
                    </a:ext>
                  </a:extLst>
                </a:gridCol>
                <a:gridCol w="1025758">
                  <a:extLst>
                    <a:ext uri="{9D8B030D-6E8A-4147-A177-3AD203B41FA5}">
                      <a16:colId xmlns:a16="http://schemas.microsoft.com/office/drawing/2014/main" val="770771856"/>
                    </a:ext>
                  </a:extLst>
                </a:gridCol>
                <a:gridCol w="1319657">
                  <a:extLst>
                    <a:ext uri="{9D8B030D-6E8A-4147-A177-3AD203B41FA5}">
                      <a16:colId xmlns:a16="http://schemas.microsoft.com/office/drawing/2014/main" val="1644319363"/>
                    </a:ext>
                  </a:extLst>
                </a:gridCol>
              </a:tblGrid>
              <a:tr h="749538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организации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ИНН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Статус</a:t>
                      </a:r>
                    </a:p>
                    <a:p>
                      <a:pPr algn="ct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Лицо, предъявляющее требование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 fontAlgn="ctr"/>
                      <a:endParaRPr lang="ru-RU" sz="10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Документы-основания</a:t>
                      </a:r>
                    </a:p>
                    <a:p>
                      <a:pPr algn="ct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Номер договора</a:t>
                      </a: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Сумма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первоначальных  </a:t>
                      </a:r>
                    </a:p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требований</a:t>
                      </a:r>
                    </a:p>
                    <a:p>
                      <a:pPr algn="ct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Сумма предполагаемых выплат</a:t>
                      </a: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757304"/>
                  </a:ext>
                </a:extLst>
              </a:tr>
              <a:tr h="1103495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ООО «ЭкономСтройСервис»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7731589176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исключен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/>
                        <a:t>ГКУ Республики Крым "Инвестиционно-строительное управление Республики Крым"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/>
                        <a:t>(ИНН 9102187428) 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/>
                        <a:t>Решение  Арбитражного суда Республики Крым</a:t>
                      </a:r>
                      <a:r>
                        <a:rPr lang="ru-RU" sz="1000" baseline="0" dirty="0"/>
                        <a:t> </a:t>
                      </a:r>
                      <a:r>
                        <a:rPr lang="ru-RU" sz="1000" dirty="0"/>
                        <a:t> по делу № А83-7144/20 от 16.11.2020г. в отношении члена СРО 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dirty="0"/>
                        <a:t>Гос. контракт № 077/115 от24.08.2018г.</a:t>
                      </a:r>
                      <a:r>
                        <a:rPr lang="ru-RU" sz="1000" baseline="0" dirty="0"/>
                        <a:t> </a:t>
                      </a:r>
                    </a:p>
                    <a:p>
                      <a:pPr algn="ctr" rtl="0" fontAlgn="ctr"/>
                      <a:r>
                        <a:rPr lang="ru-RU" sz="1000" dirty="0"/>
                        <a:t>на выполнение строительно-монтажных работ.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9 793 665,54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 rtl="0" fontAlgn="ctr"/>
                      <a:endParaRPr lang="ru-RU" sz="1000" dirty="0"/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4 778 943,00</a:t>
                      </a:r>
                      <a:r>
                        <a:rPr lang="ru-RU" sz="1000" dirty="0"/>
                        <a:t>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324343"/>
                  </a:ext>
                </a:extLst>
              </a:tr>
              <a:tr h="541745"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предполагаемая выплата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из КФ ОДО  4 778 043,00  по решению Арбитражного суда Московской области по делу №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А41-95533\21 от 25.02.2022г.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866583"/>
                  </a:ext>
                </a:extLst>
              </a:tr>
              <a:tr h="261369">
                <a:tc gridSpan="1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ТРЕБОВАНИЯ</a:t>
                      </a:r>
                    </a:p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7620" marR="7620" marT="7620" marB="0" anchor="ctr"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7620" marR="7620" marT="7620" marB="0" anchor="ctr"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1607517"/>
                  </a:ext>
                </a:extLst>
              </a:tr>
              <a:tr h="68007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R>
                      <a:noFill/>
                    </a:ln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ООО «</a:t>
                      </a:r>
                      <a:r>
                        <a:rPr kumimoji="0" lang="ru-RU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ЭкономСтройСервис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7731589176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исключен</a:t>
                      </a:r>
                    </a:p>
                    <a:p>
                      <a:pPr algn="ct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ГКУ Республики Крым "Инвестиционно-строительное управление Республики Крым"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(ИНН 9102187428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Арбитражный суд Республики КРЫМ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/>
                        <a:t>А83-15300/2021 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dirty="0"/>
                        <a:t>Гос. Контракт 77/124 от 12.09.2018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dirty="0"/>
                        <a:t>2 163 554,21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/>
                        <a:t>2 163 554,21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3043428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R>
                      <a:noFill/>
                    </a:ln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ООО «ТИТАН»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5047126449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исключен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ФКР Москвы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Претензия  ФКР –КС-1942\9 от09.03.2022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Договор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№ ПКР-001676-18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от 04.10.2018 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93 608,31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93 608,31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026414"/>
                  </a:ext>
                </a:extLst>
              </a:tr>
              <a:tr h="454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R>
                      <a:noFill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ООО «Титан»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5001096632</a:t>
                      </a:r>
                    </a:p>
                    <a:p>
                      <a:pPr algn="ctr" rtl="0" fontAlgn="ctr"/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исключен</a:t>
                      </a:r>
                    </a:p>
                    <a:p>
                      <a:pPr algn="ctr" rtl="0" fontAlgn="ctr"/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ФКР Москвы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Арбитражный суд города Москвы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>
                          <a:solidFill>
                            <a:schemeClr val="tx1"/>
                          </a:solidFill>
                        </a:rPr>
                        <a:t>А40-55953/22-96-355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Договор </a:t>
                      </a:r>
                    </a:p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№ПКР-004555\19 от 05.02.2020г</a:t>
                      </a: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710527,48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710527,48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5659289"/>
                  </a:ext>
                </a:extLst>
              </a:tr>
              <a:tr h="54201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R>
                      <a:noFill/>
                    </a:ln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ООО «Титан»</a:t>
                      </a:r>
                    </a:p>
                    <a:p>
                      <a:pPr algn="ctr" rtl="0" fontAlgn="ctr"/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5001096632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исключен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ФКР Москвы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Арбитражный суд города Москвы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А40-74290\2022</a:t>
                      </a:r>
                      <a:endParaRPr kumimoji="0" lang="ru-RU" sz="10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 rtl="0" fontAlgn="ctr"/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50 000,00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50 000,00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787122"/>
                  </a:ext>
                </a:extLst>
              </a:tr>
              <a:tr h="319391"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R>
                      <a:noFill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l"/>
                      <a:r>
                        <a:rPr lang="ru-RU" sz="1400" b="1" dirty="0"/>
                        <a:t>                                                                                                                                 Общая</a:t>
                      </a:r>
                      <a:r>
                        <a:rPr lang="ru-RU" sz="1400" b="1" baseline="0" dirty="0"/>
                        <a:t> сумма предполагаемых  выплат из КФ ОДО  7 796 633 руб. 00коп.</a:t>
                      </a:r>
                      <a:endParaRPr lang="ru-RU" sz="1400" b="1" dirty="0"/>
                    </a:p>
                  </a:txBody>
                  <a:tcPr marL="7620" marR="7620" marT="7620" marB="0" anchor="ctr">
                    <a:lnL>
                      <a:noFill/>
                    </a:lnL>
                    <a:lnT>
                      <a:noFill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ru-RU" sz="1400" b="1" dirty="0"/>
                    </a:p>
                  </a:txBody>
                  <a:tcPr marL="7620" marR="7620" marT="7620" marB="0" anchor="ctr">
                    <a:lnL>
                      <a:noFill/>
                    </a:lnL>
                    <a:lnT>
                      <a:noFill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45179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9E8E4409-020B-423C-8F1A-5AC8C7B85BF3}"/>
              </a:ext>
            </a:extLst>
          </p:cNvPr>
          <p:cNvSpPr txBox="1"/>
          <p:nvPr/>
        </p:nvSpPr>
        <p:spPr>
          <a:xfrm>
            <a:off x="334963" y="237828"/>
            <a:ext cx="11523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Суммы предполагаемых выплат из КФ ОДО СРО АС «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Межрегионстройальянс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C110240F-3DF3-43F0-B86B-1643DE0C7F9B}"/>
              </a:ext>
            </a:extLst>
          </p:cNvPr>
          <p:cNvCxnSpPr>
            <a:cxnSpLocks/>
          </p:cNvCxnSpPr>
          <p:nvPr/>
        </p:nvCxnSpPr>
        <p:spPr>
          <a:xfrm>
            <a:off x="280658" y="692696"/>
            <a:ext cx="11592230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55603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3C687D8-F4EF-48F7-A614-769DE830E6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7147" y="151750"/>
            <a:ext cx="716270" cy="717403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091" y="1945088"/>
            <a:ext cx="10514231" cy="4350771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 </a:t>
            </a:r>
            <a:r>
              <a:rPr lang="ru-RU" sz="2200" dirty="0">
                <a:latin typeface="Calibri (Основной текст)"/>
                <a:cs typeface="Times New Roman" panose="02020603050405020304" pitchFamily="18" charset="0"/>
              </a:rPr>
              <a:t>Докладчик:</a:t>
            </a:r>
          </a:p>
          <a:p>
            <a:pPr marL="0" indent="0" algn="ctr">
              <a:buNone/>
            </a:pPr>
            <a:endParaRPr lang="ru-RU" sz="2200" dirty="0">
              <a:latin typeface="Calibri (Основной текст)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200" b="1" dirty="0" smtClean="0">
                <a:latin typeface="Calibri (Основной текст)"/>
                <a:cs typeface="Times New Roman" panose="02020603050405020304" pitchFamily="18" charset="0"/>
              </a:rPr>
              <a:t>Директор юридического департамента</a:t>
            </a:r>
            <a:endParaRPr lang="ru-RU" sz="2200" b="1" dirty="0">
              <a:latin typeface="Calibri (Основной текст)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200" dirty="0" smtClean="0">
                <a:latin typeface="Calibri (Основной текст)"/>
                <a:cs typeface="Times New Roman" panose="02020603050405020304" pitchFamily="18" charset="0"/>
              </a:rPr>
              <a:t>Францева Елена Юрьевна</a:t>
            </a:r>
            <a:endParaRPr lang="ru-RU" sz="2200" dirty="0">
              <a:latin typeface="Calibri (Основной текст)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200" dirty="0">
                <a:latin typeface="Calibri (Основной текст)"/>
                <a:cs typeface="Times New Roman" panose="02020603050405020304" pitchFamily="18" charset="0"/>
              </a:rPr>
              <a:t> +7 (</a:t>
            </a:r>
            <a:r>
              <a:rPr lang="ru-RU" sz="2200" dirty="0" smtClean="0">
                <a:latin typeface="Calibri (Основной текст)"/>
                <a:cs typeface="Times New Roman" panose="02020603050405020304" pitchFamily="18" charset="0"/>
              </a:rPr>
              <a:t>903) 735-89-61</a:t>
            </a:r>
            <a:r>
              <a:rPr lang="en-US" sz="2200" dirty="0" smtClean="0">
                <a:latin typeface="Calibri (Основной текст)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Calibri (Основной текст)"/>
                <a:cs typeface="Times New Roman" panose="02020603050405020304" pitchFamily="18" charset="0"/>
              </a:rPr>
              <a:t>(</a:t>
            </a:r>
            <a:r>
              <a:rPr lang="ru-RU" sz="2200" dirty="0">
                <a:latin typeface="Calibri (Основной текст)"/>
                <a:cs typeface="Times New Roman" panose="02020603050405020304" pitchFamily="18" charset="0"/>
              </a:rPr>
              <a:t>моб.)</a:t>
            </a:r>
          </a:p>
          <a:p>
            <a:pPr marL="0" indent="0" algn="ctr">
              <a:buNone/>
            </a:pPr>
            <a:r>
              <a:rPr lang="en-US" sz="2200" dirty="0" smtClean="0">
                <a:latin typeface="Calibri (Основной текст)"/>
                <a:cs typeface="Times New Roman" panose="02020603050405020304" pitchFamily="18" charset="0"/>
                <a:hlinkClick r:id="rId3"/>
              </a:rPr>
              <a:t>franceva</a:t>
            </a:r>
            <a:r>
              <a:rPr lang="en-US" sz="2200" dirty="0" smtClean="0">
                <a:latin typeface="Calibri (Основной текст)"/>
                <a:cs typeface="Times New Roman" panose="02020603050405020304" pitchFamily="18" charset="0"/>
                <a:hlinkClick r:id="rId3"/>
              </a:rPr>
              <a:t>@s-nrg.ru</a:t>
            </a:r>
            <a:r>
              <a:rPr lang="ru-RU" sz="2200" dirty="0">
                <a:latin typeface="Calibri (Основной текст)"/>
                <a:cs typeface="Times New Roman" panose="02020603050405020304" pitchFamily="18" charset="0"/>
              </a:rPr>
              <a:t/>
            </a:r>
            <a:br>
              <a:rPr lang="ru-RU" sz="2200" dirty="0">
                <a:latin typeface="Calibri (Основной текст)"/>
                <a:cs typeface="Times New Roman" panose="02020603050405020304" pitchFamily="18" charset="0"/>
              </a:rPr>
            </a:br>
            <a:r>
              <a:rPr lang="ru-RU" sz="2200" dirty="0">
                <a:latin typeface="Calibri (Основной текст)"/>
                <a:cs typeface="Times New Roman" panose="02020603050405020304" pitchFamily="18" charset="0"/>
              </a:rPr>
              <a:t/>
            </a:r>
            <a:br>
              <a:rPr lang="ru-RU" sz="2200" dirty="0">
                <a:latin typeface="Calibri (Основной текст)"/>
                <a:cs typeface="Times New Roman" panose="02020603050405020304" pitchFamily="18" charset="0"/>
              </a:rPr>
            </a:br>
            <a:endParaRPr lang="ru-RU" sz="2200" dirty="0">
              <a:latin typeface="Calibri (Основной текст)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b="1" dirty="0">
                <a:solidFill>
                  <a:srgbClr val="C00000"/>
                </a:solidFill>
                <a:latin typeface="Calibri (Основной текст)"/>
                <a:cs typeface="Times New Roman" panose="02020603050405020304" pitchFamily="18" charset="0"/>
              </a:rPr>
              <a:t>Спасибо за внимание!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4CCEBF59-9646-4642-877E-ACAF336AE21B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821" y="140470"/>
            <a:ext cx="2406608" cy="713605"/>
          </a:xfrm>
          <a:prstGeom prst="rect">
            <a:avLst/>
          </a:prstGeom>
        </p:spPr>
      </p:pic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04E35FD9-D33D-4D68-BBA3-8A16C927F143}"/>
              </a:ext>
            </a:extLst>
          </p:cNvPr>
          <p:cNvCxnSpPr/>
          <p:nvPr/>
        </p:nvCxnSpPr>
        <p:spPr>
          <a:xfrm>
            <a:off x="334010" y="943276"/>
            <a:ext cx="11523980" cy="962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F9B8D611-848B-4B1E-B812-83AC493733A4}"/>
              </a:ext>
            </a:extLst>
          </p:cNvPr>
          <p:cNvCxnSpPr/>
          <p:nvPr/>
        </p:nvCxnSpPr>
        <p:spPr>
          <a:xfrm>
            <a:off x="2862072" y="149476"/>
            <a:ext cx="9144" cy="7128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50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4"/>
          <p:cNvSpPr/>
          <p:nvPr/>
        </p:nvSpPr>
        <p:spPr>
          <a:xfrm>
            <a:off x="87854" y="267798"/>
            <a:ext cx="5396874" cy="6408019"/>
          </a:xfrm>
          <a:prstGeom prst="rect">
            <a:avLst/>
          </a:prstGeom>
          <a:blipFill>
            <a:blip r:embed="rId2" cstate="print"/>
            <a:srcRect/>
            <a:stretch>
              <a:fillRect l="-1656" b="-12846"/>
            </a:stretch>
          </a:blipFill>
          <a:ln>
            <a:noFill/>
          </a:ln>
        </p:spPr>
        <p:txBody>
          <a:bodyPr wrap="square" lIns="0" tIns="0" rIns="0" bIns="0" rtlCol="0"/>
          <a:lstStyle/>
          <a:p>
            <a:endParaRPr>
              <a:solidFill>
                <a:srgbClr val="00B05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341331" y="1239954"/>
            <a:ext cx="6531557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Пункт 2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Положения:</a:t>
            </a:r>
          </a:p>
          <a:p>
            <a:pPr algn="just">
              <a:lnSpc>
                <a:spcPct val="150000"/>
              </a:lnSpc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«Предельные размеры займов для одного члена саморегулируемой организации    не    могут    превышать    15%    от    50%    средств компенсационного  фонда  обеспечения  договорных  обязательств (КФ ОДО)  при  условии,  что  выдача  таких  займов  не  приводит  к снижению  размера  средств  КФ ОДО  ниже его  размера,  определяемого  на  день  принятия  СРО  решения  о предоставлении суммы займа исходя из фактического количества членов СРО и уровня их ответственности по обязательствам»</a:t>
            </a:r>
          </a:p>
          <a:p>
            <a:pPr algn="just">
              <a:lnSpc>
                <a:spcPct val="150000"/>
              </a:lnSpc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Процент за пользование займами составляет 1/2 ключевой ставки Центрального банка Российской Федерации, действующей на день выдачи займа.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36E97A7-D6E9-42C5-B30F-B6828AA98769}"/>
              </a:ext>
            </a:extLst>
          </p:cNvPr>
          <p:cNvSpPr txBox="1"/>
          <p:nvPr/>
        </p:nvSpPr>
        <p:spPr>
          <a:xfrm>
            <a:off x="287937" y="251356"/>
            <a:ext cx="115233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Положение об отдельных условиях предоставления займов членам СРО</a:t>
            </a:r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F359EF2B-96F3-4E87-9009-F38B9578141B}"/>
              </a:ext>
            </a:extLst>
          </p:cNvPr>
          <p:cNvCxnSpPr>
            <a:cxnSpLocks/>
          </p:cNvCxnSpPr>
          <p:nvPr/>
        </p:nvCxnSpPr>
        <p:spPr>
          <a:xfrm>
            <a:off x="4222998" y="692696"/>
            <a:ext cx="7649890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Заголовок 1">
            <a:extLst>
              <a:ext uri="{FF2B5EF4-FFF2-40B4-BE49-F238E27FC236}">
                <a16:creationId xmlns:a16="http://schemas.microsoft.com/office/drawing/2014/main" id="{FF28E9FB-986E-4952-BB07-6F5FE47A220F}"/>
              </a:ext>
            </a:extLst>
          </p:cNvPr>
          <p:cNvSpPr txBox="1">
            <a:spLocks/>
          </p:cNvSpPr>
          <p:nvPr/>
        </p:nvSpPr>
        <p:spPr>
          <a:xfrm>
            <a:off x="314940" y="6468135"/>
            <a:ext cx="11557948" cy="38358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900" dirty="0">
                <a:latin typeface="Arial" panose="020B0604020202020204" pitchFamily="34" charset="0"/>
                <a:ea typeface="Kozuka Gothic Pr6N M" panose="020B0700000000000000" pitchFamily="34" charset="-128"/>
                <a:cs typeface="Arial" panose="020B0604020202020204" pitchFamily="34" charset="0"/>
              </a:rPr>
              <a:t>Реализация Постановления Правительства №</a:t>
            </a:r>
            <a:r>
              <a:rPr lang="en-US" sz="900" dirty="0">
                <a:latin typeface="Arial" panose="020B0604020202020204" pitchFamily="34" charset="0"/>
                <a:ea typeface="Kozuka Gothic Pr6N M" panose="020B0700000000000000" pitchFamily="34" charset="-128"/>
                <a:cs typeface="Arial" panose="020B0604020202020204" pitchFamily="34" charset="0"/>
              </a:rPr>
              <a:t> 938</a:t>
            </a:r>
            <a:r>
              <a:rPr lang="ru-RU" sz="900" dirty="0">
                <a:latin typeface="Arial" panose="020B0604020202020204" pitchFamily="34" charset="0"/>
                <a:ea typeface="Kozuka Gothic Pr6N M" panose="020B0700000000000000" pitchFamily="34" charset="-128"/>
                <a:cs typeface="Arial" panose="020B0604020202020204" pitchFamily="34" charset="0"/>
              </a:rPr>
              <a:t> от 27.07.2020 г. «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Положение об отдельных условиях предоставления займов членам СРО» </a:t>
            </a:r>
            <a:r>
              <a:rPr lang="ru-RU" sz="900" spc="-10" dirty="0">
                <a:latin typeface="Arial" pitchFamily="34" charset="0"/>
                <a:cs typeface="Arial" pitchFamily="34" charset="0"/>
              </a:rPr>
              <a:t>(в ред. </a:t>
            </a:r>
            <a:r>
              <a:rPr lang="ru-RU" sz="900" dirty="0">
                <a:latin typeface="Arial" pitchFamily="34" charset="0"/>
                <a:cs typeface="Arial" pitchFamily="34" charset="0"/>
              </a:rPr>
              <a:t>Постановления Правительства РФ от 20.03.2021 № 423)</a:t>
            </a:r>
            <a:endParaRPr lang="ru-RU" sz="900" dirty="0">
              <a:latin typeface="Arial" panose="020B0604020202020204" pitchFamily="34" charset="0"/>
              <a:ea typeface="Kozuka Gothic Pr6N M" panose="020B0700000000000000" pitchFamily="34" charset="-128"/>
              <a:cs typeface="Arial" panose="020B0604020202020204" pitchFamily="34" charset="0"/>
            </a:endParaRP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27969362-D69B-4C31-B60F-A8A0435253B1}"/>
              </a:ext>
            </a:extLst>
          </p:cNvPr>
          <p:cNvCxnSpPr>
            <a:cxnSpLocks/>
          </p:cNvCxnSpPr>
          <p:nvPr/>
        </p:nvCxnSpPr>
        <p:spPr>
          <a:xfrm>
            <a:off x="190550" y="6426821"/>
            <a:ext cx="11809312" cy="69691"/>
          </a:xfrm>
          <a:prstGeom prst="line">
            <a:avLst/>
          </a:prstGeom>
          <a:ln w="63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8370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/>
          <p:cNvSpPr txBox="1"/>
          <p:nvPr/>
        </p:nvSpPr>
        <p:spPr>
          <a:xfrm>
            <a:off x="301438" y="1412776"/>
            <a:ext cx="11584951" cy="455842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Общий</a:t>
            </a:r>
            <a:r>
              <a:rPr lang="ru-RU" sz="1600" b="1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1600" b="1" spc="-1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змер</a:t>
            </a:r>
            <a:r>
              <a:rPr lang="ru-RU" sz="1600" b="1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КФ</a:t>
            </a:r>
            <a:r>
              <a:rPr lang="ru-RU" sz="1600" b="1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ОДО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lnSpc>
                <a:spcPct val="100000"/>
              </a:lnSpc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Размер средств КФ ОДО, размещенный на специальных банковских счетах</a:t>
            </a:r>
          </a:p>
          <a:p>
            <a:pPr marL="7700" marR="3080" algn="ctr">
              <a:lnSpc>
                <a:spcPct val="100800"/>
              </a:lnSpc>
              <a:tabLst>
                <a:tab pos="722646" algn="l"/>
                <a:tab pos="1183107" algn="l"/>
                <a:tab pos="1506892" algn="l"/>
                <a:tab pos="1916532" algn="l"/>
                <a:tab pos="2467083" algn="l"/>
                <a:tab pos="2594133" algn="l"/>
                <a:tab pos="2979519" algn="l"/>
                <a:tab pos="3390314" algn="l"/>
                <a:tab pos="3679065" algn="l"/>
                <a:tab pos="3701010" algn="l"/>
              </a:tabLst>
            </a:pP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00" marR="3080" algn="ctr">
              <a:lnSpc>
                <a:spcPct val="100800"/>
              </a:lnSpc>
              <a:tabLst>
                <a:tab pos="722646" algn="l"/>
                <a:tab pos="1183107" algn="l"/>
                <a:tab pos="1506892" algn="l"/>
                <a:tab pos="1916532" algn="l"/>
                <a:tab pos="2467083" algn="l"/>
                <a:tab pos="2594133" algn="l"/>
                <a:tab pos="2979519" algn="l"/>
                <a:tab pos="3390314" algn="l"/>
                <a:tab pos="3679065" algn="l"/>
                <a:tab pos="3701010" algn="l"/>
              </a:tabLst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Минимальный размер КФ ОДО</a:t>
            </a:r>
          </a:p>
          <a:p>
            <a:pPr marL="7700" marR="3080" algn="ctr">
              <a:lnSpc>
                <a:spcPct val="100800"/>
              </a:lnSpc>
              <a:tabLst>
                <a:tab pos="722646" algn="l"/>
                <a:tab pos="1183107" algn="l"/>
                <a:tab pos="1506892" algn="l"/>
                <a:tab pos="1916532" algn="l"/>
                <a:tab pos="2467083" algn="l"/>
                <a:tab pos="2594133" algn="l"/>
                <a:tab pos="2979519" algn="l"/>
                <a:tab pos="3390314" algn="l"/>
                <a:tab pos="3679065" algn="l"/>
                <a:tab pos="3701010" algn="l"/>
              </a:tabLst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Разм</a:t>
            </a:r>
            <a:r>
              <a:rPr lang="ru-RU" sz="1600" spc="-6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р	 сред</a:t>
            </a:r>
            <a:r>
              <a:rPr lang="ru-RU" sz="1600" spc="-9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тв </a:t>
            </a:r>
            <a:r>
              <a:rPr lang="ru-RU" sz="1600" spc="-3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Ф ОДО исходя </a:t>
            </a:r>
            <a:r>
              <a:rPr lang="ru-RU" sz="1600" spc="-3" dirty="0">
                <a:latin typeface="Arial" panose="020B0604020202020204" pitchFamily="34" charset="0"/>
                <a:cs typeface="Arial" panose="020B0604020202020204" pitchFamily="34" charset="0"/>
              </a:rPr>
              <a:t>из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количества дейс</a:t>
            </a:r>
            <a:r>
              <a:rPr lang="ru-RU" sz="1600" spc="-9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вующих членов и </a:t>
            </a:r>
            <a:r>
              <a:rPr lang="ru-RU" sz="1600" spc="-6" dirty="0">
                <a:latin typeface="Arial" panose="020B0604020202020204" pitchFamily="34" charset="0"/>
                <a:cs typeface="Arial" panose="020B0604020202020204" pitchFamily="34" charset="0"/>
              </a:rPr>
              <a:t>их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уровней </a:t>
            </a:r>
            <a:r>
              <a:rPr lang="ru-RU" sz="1600" spc="-3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ответств</a:t>
            </a:r>
            <a:r>
              <a:rPr lang="ru-RU" sz="1600" spc="-1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нно</a:t>
            </a:r>
            <a:r>
              <a:rPr lang="ru-RU" sz="1600" spc="-1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</a:p>
          <a:p>
            <a:pPr marL="7700" marR="3080" algn="ctr">
              <a:lnSpc>
                <a:spcPct val="100800"/>
              </a:lnSpc>
              <a:tabLst>
                <a:tab pos="722646" algn="l"/>
                <a:tab pos="1183107" algn="l"/>
                <a:tab pos="1506892" algn="l"/>
                <a:tab pos="1916532" algn="l"/>
                <a:tab pos="2467083" algn="l"/>
                <a:tab pos="2594133" algn="l"/>
                <a:tab pos="2979519" algn="l"/>
                <a:tab pos="3390314" algn="l"/>
                <a:tab pos="3679065" algn="l"/>
                <a:tab pos="3701010" algn="l"/>
              </a:tabLst>
            </a:pP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00" marR="3080" algn="ctr">
              <a:lnSpc>
                <a:spcPct val="100800"/>
              </a:lnSpc>
              <a:tabLst>
                <a:tab pos="722646" algn="l"/>
                <a:tab pos="1183107" algn="l"/>
                <a:tab pos="1506892" algn="l"/>
                <a:tab pos="1916532" algn="l"/>
                <a:tab pos="2467083" algn="l"/>
                <a:tab pos="2594133" algn="l"/>
                <a:tab pos="2979519" algn="l"/>
                <a:tab pos="3390314" algn="l"/>
                <a:tab pos="3679065" algn="l"/>
                <a:tab pos="3701010" algn="l"/>
              </a:tabLst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Предельный размер всех займов</a:t>
            </a:r>
          </a:p>
          <a:p>
            <a:pPr marL="7700" marR="3080" algn="ctr">
              <a:lnSpc>
                <a:spcPct val="100800"/>
              </a:lnSpc>
              <a:tabLst>
                <a:tab pos="722646" algn="l"/>
                <a:tab pos="1183107" algn="l"/>
                <a:tab pos="1506892" algn="l"/>
                <a:tab pos="1916532" algn="l"/>
                <a:tab pos="2467083" algn="l"/>
                <a:tab pos="2594133" algn="l"/>
                <a:tab pos="2979519" algn="l"/>
                <a:tab pos="3390314" algn="l"/>
                <a:tab pos="3679065" algn="l"/>
                <a:tab pos="3701010" algn="l"/>
              </a:tabLst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50% от средств КФ ОДО, размещенных на специальных банковских счета при  условии,  что  выдача  таких  займов  не  приводит  к снижению  размера  средств  КФ ОДО  ниже его  размера,  определяемого  на  день  принятия  СРО  решения  о предоставлении суммы займа исходя из фактического количества членов СРО и уровня их ответственности по обязательствам</a:t>
            </a:r>
          </a:p>
          <a:p>
            <a:pPr marL="12700" algn="ctr">
              <a:lnSpc>
                <a:spcPct val="100000"/>
              </a:lnSpc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00" marR="3080" algn="ctr">
              <a:lnSpc>
                <a:spcPct val="100800"/>
              </a:lnSpc>
              <a:tabLst>
                <a:tab pos="722646" algn="l"/>
                <a:tab pos="1183107" algn="l"/>
                <a:tab pos="1506892" algn="l"/>
                <a:tab pos="1916532" algn="l"/>
                <a:tab pos="2467083" algn="l"/>
                <a:tab pos="2594133" algn="l"/>
                <a:tab pos="2979519" algn="l"/>
                <a:tab pos="3390314" algn="l"/>
                <a:tab pos="3679065" algn="l"/>
                <a:tab pos="3701010" algn="l"/>
              </a:tabLst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Резерв КФ ОДО</a:t>
            </a:r>
          </a:p>
          <a:p>
            <a:pPr marL="7700" marR="3080" algn="ctr">
              <a:lnSpc>
                <a:spcPct val="100800"/>
              </a:lnSpc>
              <a:tabLst>
                <a:tab pos="722646" algn="l"/>
                <a:tab pos="1183107" algn="l"/>
                <a:tab pos="1506892" algn="l"/>
                <a:tab pos="1916532" algn="l"/>
                <a:tab pos="2467083" algn="l"/>
                <a:tab pos="2594133" algn="l"/>
                <a:tab pos="2979519" algn="l"/>
                <a:tab pos="3390314" algn="l"/>
                <a:tab pos="3679065" algn="l"/>
                <a:tab pos="3701010" algn="l"/>
              </a:tabLst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Разница между Общим и Минимальным размерами средств КФ ОДО («Подушка»)</a:t>
            </a:r>
          </a:p>
          <a:p>
            <a:pPr marR="3080" algn="ctr">
              <a:lnSpc>
                <a:spcPct val="100800"/>
              </a:lnSpc>
              <a:tabLst>
                <a:tab pos="722646" algn="l"/>
                <a:tab pos="1183107" algn="l"/>
                <a:tab pos="1506892" algn="l"/>
                <a:tab pos="1916532" algn="l"/>
                <a:tab pos="2467083" algn="l"/>
                <a:tab pos="2594133" algn="l"/>
                <a:tab pos="2979519" algn="l"/>
                <a:tab pos="3390314" algn="l"/>
                <a:tab pos="3679065" algn="l"/>
                <a:tab pos="3701010" algn="l"/>
              </a:tabLst>
            </a:pP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3080" algn="ctr">
              <a:lnSpc>
                <a:spcPct val="100800"/>
              </a:lnSpc>
              <a:tabLst>
                <a:tab pos="722646" algn="l"/>
                <a:tab pos="1183107" algn="l"/>
                <a:tab pos="1506892" algn="l"/>
                <a:tab pos="1916532" algn="l"/>
                <a:tab pos="2467083" algn="l"/>
                <a:tab pos="2594133" algn="l"/>
                <a:tab pos="2979519" algn="l"/>
                <a:tab pos="3390314" algn="l"/>
                <a:tab pos="3679065" algn="l"/>
                <a:tab pos="3701010" algn="l"/>
              </a:tabLst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Предельный размер займа на одного члена </a:t>
            </a:r>
          </a:p>
          <a:p>
            <a:pPr marR="3080" algn="ctr">
              <a:lnSpc>
                <a:spcPct val="100800"/>
              </a:lnSpc>
              <a:tabLst>
                <a:tab pos="722646" algn="l"/>
                <a:tab pos="1183107" algn="l"/>
                <a:tab pos="1506892" algn="l"/>
                <a:tab pos="1916532" algn="l"/>
                <a:tab pos="2467083" algn="l"/>
                <a:tab pos="2594133" algn="l"/>
                <a:tab pos="2979519" algn="l"/>
                <a:tab pos="3390314" algn="l"/>
                <a:tab pos="3679065" algn="l"/>
                <a:tab pos="3701010" algn="l"/>
              </a:tabLst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15% от 50% средств КФ ОДО, размещенных на специальных банковских счетах</a:t>
            </a:r>
          </a:p>
          <a:p>
            <a:pPr algn="ctr"/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60E078C7-0DE9-4A07-844E-C588B64B170D}"/>
              </a:ext>
            </a:extLst>
          </p:cNvPr>
          <p:cNvSpPr txBox="1">
            <a:spLocks/>
          </p:cNvSpPr>
          <p:nvPr/>
        </p:nvSpPr>
        <p:spPr>
          <a:xfrm>
            <a:off x="314940" y="6468135"/>
            <a:ext cx="11557948" cy="38358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900" dirty="0">
                <a:latin typeface="Arial" panose="020B0604020202020204" pitchFamily="34" charset="0"/>
                <a:ea typeface="Kozuka Gothic Pr6N M" panose="020B0700000000000000" pitchFamily="34" charset="-128"/>
                <a:cs typeface="Arial" panose="020B0604020202020204" pitchFamily="34" charset="0"/>
              </a:rPr>
              <a:t>Реализация Постановления Правительства №</a:t>
            </a:r>
            <a:r>
              <a:rPr lang="en-US" sz="900" dirty="0">
                <a:latin typeface="Arial" panose="020B0604020202020204" pitchFamily="34" charset="0"/>
                <a:ea typeface="Kozuka Gothic Pr6N M" panose="020B0700000000000000" pitchFamily="34" charset="-128"/>
                <a:cs typeface="Arial" panose="020B0604020202020204" pitchFamily="34" charset="0"/>
              </a:rPr>
              <a:t> 938</a:t>
            </a:r>
            <a:r>
              <a:rPr lang="ru-RU" sz="900" dirty="0">
                <a:latin typeface="Arial" panose="020B0604020202020204" pitchFamily="34" charset="0"/>
                <a:ea typeface="Kozuka Gothic Pr6N M" panose="020B0700000000000000" pitchFamily="34" charset="-128"/>
                <a:cs typeface="Arial" panose="020B0604020202020204" pitchFamily="34" charset="0"/>
              </a:rPr>
              <a:t> от 27.07.2020 г. «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Положение об отдельных условиях предоставления займов членам СРО» </a:t>
            </a:r>
            <a:r>
              <a:rPr lang="ru-RU" sz="900" spc="-10" dirty="0">
                <a:latin typeface="Arial" pitchFamily="34" charset="0"/>
                <a:cs typeface="Arial" pitchFamily="34" charset="0"/>
              </a:rPr>
              <a:t>(в ред. </a:t>
            </a:r>
            <a:r>
              <a:rPr lang="ru-RU" sz="900" dirty="0">
                <a:latin typeface="Arial" pitchFamily="34" charset="0"/>
                <a:cs typeface="Arial" pitchFamily="34" charset="0"/>
              </a:rPr>
              <a:t>Постановления Правительства РФ от 20.03.2021 № 423)</a:t>
            </a:r>
            <a:endParaRPr lang="ru-RU" sz="900" dirty="0">
              <a:latin typeface="Arial" panose="020B0604020202020204" pitchFamily="34" charset="0"/>
              <a:ea typeface="Kozuka Gothic Pr6N M" panose="020B0700000000000000" pitchFamily="34" charset="-128"/>
              <a:cs typeface="Arial" panose="020B0604020202020204" pitchFamily="34" charset="0"/>
            </a:endParaRP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C90CFFE8-8FA8-4C8D-9D80-49DC831B3C75}"/>
              </a:ext>
            </a:extLst>
          </p:cNvPr>
          <p:cNvCxnSpPr>
            <a:cxnSpLocks/>
          </p:cNvCxnSpPr>
          <p:nvPr/>
        </p:nvCxnSpPr>
        <p:spPr>
          <a:xfrm>
            <a:off x="190550" y="6426821"/>
            <a:ext cx="11809312" cy="69691"/>
          </a:xfrm>
          <a:prstGeom prst="line">
            <a:avLst/>
          </a:prstGeom>
          <a:ln w="63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8DD4265D-D184-421E-AD6E-37639830E539}"/>
              </a:ext>
            </a:extLst>
          </p:cNvPr>
          <p:cNvSpPr txBox="1"/>
          <p:nvPr/>
        </p:nvSpPr>
        <p:spPr>
          <a:xfrm>
            <a:off x="334963" y="261847"/>
            <a:ext cx="115849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Основные составляющие для определения возможности предоставления займа и его размера</a:t>
            </a: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28035727-1562-43A0-8BF4-DC6EACB81046}"/>
              </a:ext>
            </a:extLst>
          </p:cNvPr>
          <p:cNvCxnSpPr>
            <a:cxnSpLocks/>
          </p:cNvCxnSpPr>
          <p:nvPr/>
        </p:nvCxnSpPr>
        <p:spPr>
          <a:xfrm>
            <a:off x="287937" y="692696"/>
            <a:ext cx="11584951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456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957064" y="1606463"/>
            <a:ext cx="11350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</a:rPr>
              <a:t>Пункт 2:</a:t>
            </a:r>
          </a:p>
        </p:txBody>
      </p:sp>
      <p:graphicFrame>
        <p:nvGraphicFramePr>
          <p:cNvPr id="17" name="Диаграмм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5565970"/>
              </p:ext>
            </p:extLst>
          </p:nvPr>
        </p:nvGraphicFramePr>
        <p:xfrm>
          <a:off x="280658" y="721006"/>
          <a:ext cx="5818581" cy="2635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Диаграмма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9747108"/>
              </p:ext>
            </p:extLst>
          </p:nvPr>
        </p:nvGraphicFramePr>
        <p:xfrm>
          <a:off x="6058152" y="721006"/>
          <a:ext cx="5814735" cy="2635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D9EDD690-273F-493C-9A9C-CB86A74854F7}"/>
              </a:ext>
            </a:extLst>
          </p:cNvPr>
          <p:cNvCxnSpPr>
            <a:cxnSpLocks/>
          </p:cNvCxnSpPr>
          <p:nvPr/>
        </p:nvCxnSpPr>
        <p:spPr>
          <a:xfrm>
            <a:off x="334566" y="3169944"/>
            <a:ext cx="11538321" cy="0"/>
          </a:xfrm>
          <a:prstGeom prst="line">
            <a:avLst/>
          </a:prstGeom>
          <a:ln w="3175">
            <a:solidFill>
              <a:srgbClr val="E6462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D9EDD690-273F-493C-9A9C-CB86A74854F7}"/>
              </a:ext>
            </a:extLst>
          </p:cNvPr>
          <p:cNvCxnSpPr>
            <a:cxnSpLocks/>
          </p:cNvCxnSpPr>
          <p:nvPr/>
        </p:nvCxnSpPr>
        <p:spPr>
          <a:xfrm flipV="1">
            <a:off x="6099239" y="1268761"/>
            <a:ext cx="0" cy="5040559"/>
          </a:xfrm>
          <a:prstGeom prst="line">
            <a:avLst/>
          </a:prstGeom>
          <a:ln w="3175">
            <a:solidFill>
              <a:srgbClr val="E6462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1" name="Диаграмма 3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0667893"/>
              </p:ext>
            </p:extLst>
          </p:nvPr>
        </p:nvGraphicFramePr>
        <p:xfrm>
          <a:off x="6099239" y="3140968"/>
          <a:ext cx="6091174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Заголовок 1">
            <a:extLst>
              <a:ext uri="{FF2B5EF4-FFF2-40B4-BE49-F238E27FC236}">
                <a16:creationId xmlns:a16="http://schemas.microsoft.com/office/drawing/2014/main" id="{89CAFA7A-B73A-4211-8BFA-38B8721BF3D0}"/>
              </a:ext>
            </a:extLst>
          </p:cNvPr>
          <p:cNvSpPr txBox="1">
            <a:spLocks/>
          </p:cNvSpPr>
          <p:nvPr/>
        </p:nvSpPr>
        <p:spPr>
          <a:xfrm>
            <a:off x="314940" y="6468135"/>
            <a:ext cx="11557948" cy="38358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900" dirty="0">
                <a:latin typeface="Arial" panose="020B0604020202020204" pitchFamily="34" charset="0"/>
                <a:ea typeface="Kozuka Gothic Pr6N M" panose="020B0700000000000000" pitchFamily="34" charset="-128"/>
                <a:cs typeface="Arial" panose="020B0604020202020204" pitchFamily="34" charset="0"/>
              </a:rPr>
              <a:t>Реализация Постановления Правительства №</a:t>
            </a:r>
            <a:r>
              <a:rPr lang="en-US" sz="900" dirty="0">
                <a:latin typeface="Arial" panose="020B0604020202020204" pitchFamily="34" charset="0"/>
                <a:ea typeface="Kozuka Gothic Pr6N M" panose="020B0700000000000000" pitchFamily="34" charset="-128"/>
                <a:cs typeface="Arial" panose="020B0604020202020204" pitchFamily="34" charset="0"/>
              </a:rPr>
              <a:t> 938</a:t>
            </a:r>
            <a:r>
              <a:rPr lang="ru-RU" sz="900" dirty="0">
                <a:latin typeface="Arial" panose="020B0604020202020204" pitchFamily="34" charset="0"/>
                <a:ea typeface="Kozuka Gothic Pr6N M" panose="020B0700000000000000" pitchFamily="34" charset="-128"/>
                <a:cs typeface="Arial" panose="020B0604020202020204" pitchFamily="34" charset="0"/>
              </a:rPr>
              <a:t> от 27.07.2020 г. «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Положение об отдельных условиях предоставления займов членам СРО» </a:t>
            </a:r>
            <a:r>
              <a:rPr lang="ru-RU" sz="900" spc="-10" dirty="0">
                <a:latin typeface="Arial" pitchFamily="34" charset="0"/>
                <a:cs typeface="Arial" pitchFamily="34" charset="0"/>
              </a:rPr>
              <a:t>(в ред. </a:t>
            </a:r>
            <a:r>
              <a:rPr lang="ru-RU" sz="900" dirty="0">
                <a:latin typeface="Arial" pitchFamily="34" charset="0"/>
                <a:cs typeface="Arial" pitchFamily="34" charset="0"/>
              </a:rPr>
              <a:t>Постановления Правительства РФ от 20.03.2021 № 423)</a:t>
            </a:r>
            <a:endParaRPr lang="ru-RU" sz="900" dirty="0">
              <a:latin typeface="Arial" panose="020B0604020202020204" pitchFamily="34" charset="0"/>
              <a:ea typeface="Kozuka Gothic Pr6N M" panose="020B0700000000000000" pitchFamily="34" charset="-128"/>
              <a:cs typeface="Arial" panose="020B0604020202020204" pitchFamily="34" charset="0"/>
            </a:endParaRP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D58324F4-B289-4456-9DEF-907D2C02D17D}"/>
              </a:ext>
            </a:extLst>
          </p:cNvPr>
          <p:cNvCxnSpPr>
            <a:cxnSpLocks/>
          </p:cNvCxnSpPr>
          <p:nvPr/>
        </p:nvCxnSpPr>
        <p:spPr>
          <a:xfrm>
            <a:off x="190550" y="6426821"/>
            <a:ext cx="11809312" cy="69691"/>
          </a:xfrm>
          <a:prstGeom prst="line">
            <a:avLst/>
          </a:prstGeom>
          <a:ln w="63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A3494B7-2D65-44FF-B534-6D7CFE162057}"/>
              </a:ext>
            </a:extLst>
          </p:cNvPr>
          <p:cNvSpPr txBox="1"/>
          <p:nvPr/>
        </p:nvSpPr>
        <p:spPr>
          <a:xfrm>
            <a:off x="332465" y="251356"/>
            <a:ext cx="11523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Инфографика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9983CC98-39D5-4269-A835-EEC5905AE551}"/>
              </a:ext>
            </a:extLst>
          </p:cNvPr>
          <p:cNvCxnSpPr>
            <a:cxnSpLocks/>
          </p:cNvCxnSpPr>
          <p:nvPr/>
        </p:nvCxnSpPr>
        <p:spPr>
          <a:xfrm>
            <a:off x="280658" y="692696"/>
            <a:ext cx="11592230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Диаграмма 12">
            <a:extLst>
              <a:ext uri="{FF2B5EF4-FFF2-40B4-BE49-F238E27FC236}">
                <a16:creationId xmlns:a16="http://schemas.microsoft.com/office/drawing/2014/main" id="{B4FFD906-EB83-4991-ACC5-C5E4CA33CF9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8496147"/>
              </p:ext>
            </p:extLst>
          </p:nvPr>
        </p:nvGraphicFramePr>
        <p:xfrm>
          <a:off x="293741" y="3251441"/>
          <a:ext cx="5544616" cy="31634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6C57C73F-067D-485B-B428-ED9DC897B8D2}"/>
              </a:ext>
            </a:extLst>
          </p:cNvPr>
          <p:cNvSpPr txBox="1"/>
          <p:nvPr/>
        </p:nvSpPr>
        <p:spPr>
          <a:xfrm>
            <a:off x="4123083" y="6088594"/>
            <a:ext cx="30963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rgbClr val="6A6A6A"/>
                </a:solidFill>
              </a:rPr>
              <a:t>50% от КФ ОДО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DEB2B0A-8A7A-438B-BCC5-A613580E8B73}"/>
              </a:ext>
            </a:extLst>
          </p:cNvPr>
          <p:cNvSpPr/>
          <p:nvPr/>
        </p:nvSpPr>
        <p:spPr>
          <a:xfrm>
            <a:off x="7031310" y="2818003"/>
            <a:ext cx="2304256" cy="2208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9B304B3A-5ABF-4B73-9BAC-F9998CF154E8}"/>
              </a:ext>
            </a:extLst>
          </p:cNvPr>
          <p:cNvSpPr/>
          <p:nvPr/>
        </p:nvSpPr>
        <p:spPr>
          <a:xfrm>
            <a:off x="9778054" y="2871166"/>
            <a:ext cx="2304256" cy="2208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B140310-AF79-46AF-8198-BA68F5645B28}"/>
              </a:ext>
            </a:extLst>
          </p:cNvPr>
          <p:cNvSpPr txBox="1"/>
          <p:nvPr/>
        </p:nvSpPr>
        <p:spPr>
          <a:xfrm>
            <a:off x="7031310" y="2799551"/>
            <a:ext cx="30963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rgbClr val="6A6A6A"/>
                </a:solidFill>
              </a:rPr>
              <a:t>КФ ОДО на действующих членов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84FE089-A01C-46D3-B601-E839595CAEE3}"/>
              </a:ext>
            </a:extLst>
          </p:cNvPr>
          <p:cNvSpPr txBox="1"/>
          <p:nvPr/>
        </p:nvSpPr>
        <p:spPr>
          <a:xfrm>
            <a:off x="9742612" y="2796007"/>
            <a:ext cx="30963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rgbClr val="6A6A6A"/>
                </a:solidFill>
              </a:rPr>
              <a:t>КФ ОДО «подушка»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11F3CE1-3055-4DCB-A470-15CF43EDEE31}"/>
              </a:ext>
            </a:extLst>
          </p:cNvPr>
          <p:cNvSpPr/>
          <p:nvPr/>
        </p:nvSpPr>
        <p:spPr>
          <a:xfrm>
            <a:off x="2120222" y="6198557"/>
            <a:ext cx="1086079" cy="1917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2316748-271C-4AF8-B277-2CEB730B2FB2}"/>
              </a:ext>
            </a:extLst>
          </p:cNvPr>
          <p:cNvSpPr txBox="1"/>
          <p:nvPr/>
        </p:nvSpPr>
        <p:spPr>
          <a:xfrm>
            <a:off x="2065083" y="6082594"/>
            <a:ext cx="30963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rgbClr val="6A6A6A"/>
                </a:solidFill>
              </a:rPr>
              <a:t>КФ ОДО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844B03FA-D664-4D14-B37E-A7354DB748EC}"/>
              </a:ext>
            </a:extLst>
          </p:cNvPr>
          <p:cNvSpPr/>
          <p:nvPr/>
        </p:nvSpPr>
        <p:spPr>
          <a:xfrm>
            <a:off x="4123083" y="4917601"/>
            <a:ext cx="792088" cy="1098824"/>
          </a:xfrm>
          <a:prstGeom prst="rect">
            <a:avLst/>
          </a:prstGeom>
          <a:solidFill>
            <a:srgbClr val="BD4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844B03FA-D664-4D14-B37E-A7354DB748EC}"/>
              </a:ext>
            </a:extLst>
          </p:cNvPr>
          <p:cNvSpPr/>
          <p:nvPr/>
        </p:nvSpPr>
        <p:spPr>
          <a:xfrm>
            <a:off x="4087493" y="6198557"/>
            <a:ext cx="71180" cy="67728"/>
          </a:xfrm>
          <a:prstGeom prst="rect">
            <a:avLst/>
          </a:prstGeom>
          <a:solidFill>
            <a:srgbClr val="BD4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6704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3C687D8-F4EF-48F7-A614-769DE830E6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7147" y="151750"/>
            <a:ext cx="716270" cy="717403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090" y="2780929"/>
            <a:ext cx="10514231" cy="157455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Алгоритм действий  СРО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АС «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Межрегионстройальянс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по принятию/не принятию решений в отношении </a:t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предоставления займов  своим членам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4CCEBF59-9646-4642-877E-ACAF336AE21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821" y="140470"/>
            <a:ext cx="2406608" cy="713605"/>
          </a:xfrm>
          <a:prstGeom prst="rect">
            <a:avLst/>
          </a:prstGeom>
        </p:spPr>
      </p:pic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04E35FD9-D33D-4D68-BBA3-8A16C927F143}"/>
              </a:ext>
            </a:extLst>
          </p:cNvPr>
          <p:cNvCxnSpPr/>
          <p:nvPr/>
        </p:nvCxnSpPr>
        <p:spPr>
          <a:xfrm>
            <a:off x="334010" y="943276"/>
            <a:ext cx="11523980" cy="962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F9B8D611-848B-4B1E-B812-83AC493733A4}"/>
              </a:ext>
            </a:extLst>
          </p:cNvPr>
          <p:cNvCxnSpPr/>
          <p:nvPr/>
        </p:nvCxnSpPr>
        <p:spPr>
          <a:xfrm>
            <a:off x="2862072" y="149476"/>
            <a:ext cx="9144" cy="7128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0194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290041" y="1765060"/>
            <a:ext cx="116103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spc="20" dirty="0">
                <a:latin typeface="Arial"/>
                <a:cs typeface="Arial"/>
              </a:rPr>
              <a:t>В</a:t>
            </a:r>
            <a:r>
              <a:rPr lang="ru-RU" sz="1600" spc="360" dirty="0">
                <a:latin typeface="Arial"/>
                <a:cs typeface="Arial"/>
              </a:rPr>
              <a:t> </a:t>
            </a:r>
            <a:r>
              <a:rPr lang="ru-RU" sz="1600" spc="50" dirty="0">
                <a:latin typeface="Arial"/>
                <a:cs typeface="Arial"/>
              </a:rPr>
              <a:t>с</a:t>
            </a:r>
            <a:r>
              <a:rPr lang="ru-RU" sz="1600" spc="15" dirty="0">
                <a:latin typeface="Arial"/>
                <a:cs typeface="Arial"/>
              </a:rPr>
              <a:t>о</a:t>
            </a:r>
            <a:r>
              <a:rPr lang="ru-RU" sz="1600" spc="-65" dirty="0">
                <a:latin typeface="Arial"/>
                <a:cs typeface="Arial"/>
              </a:rPr>
              <a:t>о</a:t>
            </a:r>
            <a:r>
              <a:rPr lang="ru-RU" sz="1600" spc="-5" dirty="0">
                <a:latin typeface="Arial"/>
                <a:cs typeface="Arial"/>
              </a:rPr>
              <a:t>т</a:t>
            </a:r>
            <a:r>
              <a:rPr lang="ru-RU" sz="1600" spc="-30" dirty="0">
                <a:latin typeface="Arial"/>
                <a:cs typeface="Arial"/>
              </a:rPr>
              <a:t>в</a:t>
            </a:r>
            <a:r>
              <a:rPr lang="ru-RU" sz="1600" spc="-90" dirty="0">
                <a:latin typeface="Arial"/>
                <a:cs typeface="Arial"/>
              </a:rPr>
              <a:t>е</a:t>
            </a:r>
            <a:r>
              <a:rPr lang="ru-RU" sz="1600" spc="-35" dirty="0">
                <a:latin typeface="Arial"/>
                <a:cs typeface="Arial"/>
              </a:rPr>
              <a:t>т</a:t>
            </a:r>
            <a:r>
              <a:rPr lang="ru-RU" sz="1600" spc="15" dirty="0">
                <a:latin typeface="Arial"/>
                <a:cs typeface="Arial"/>
              </a:rPr>
              <a:t>ствии</a:t>
            </a:r>
            <a:r>
              <a:rPr lang="ru-RU" sz="1600" spc="365" dirty="0">
                <a:latin typeface="Arial"/>
                <a:cs typeface="Arial"/>
              </a:rPr>
              <a:t> </a:t>
            </a:r>
            <a:r>
              <a:rPr lang="ru-RU" sz="1600" spc="15" dirty="0">
                <a:latin typeface="Arial"/>
                <a:cs typeface="Arial"/>
              </a:rPr>
              <a:t>с</a:t>
            </a:r>
            <a:r>
              <a:rPr lang="ru-RU" sz="1600" spc="370" dirty="0">
                <a:latin typeface="Arial"/>
                <a:cs typeface="Arial"/>
              </a:rPr>
              <a:t> </a:t>
            </a:r>
            <a:r>
              <a:rPr lang="ru-RU" sz="1600" dirty="0">
                <a:latin typeface="Arial"/>
                <a:cs typeface="Arial"/>
              </a:rPr>
              <a:t>ч</a:t>
            </a:r>
            <a:r>
              <a:rPr lang="ru-RU" sz="1600" spc="15" dirty="0">
                <a:latin typeface="Arial"/>
                <a:cs typeface="Arial"/>
              </a:rPr>
              <a:t>астью</a:t>
            </a:r>
            <a:r>
              <a:rPr lang="ru-RU" sz="1600" spc="360" dirty="0">
                <a:latin typeface="Arial"/>
                <a:cs typeface="Arial"/>
              </a:rPr>
              <a:t> </a:t>
            </a:r>
            <a:r>
              <a:rPr lang="ru-RU" sz="1600" spc="10" dirty="0">
                <a:latin typeface="Arial"/>
                <a:cs typeface="Arial"/>
              </a:rPr>
              <a:t>1</a:t>
            </a:r>
            <a:r>
              <a:rPr lang="ru-RU" sz="1600" spc="15" dirty="0">
                <a:latin typeface="Arial"/>
                <a:cs typeface="Arial"/>
              </a:rPr>
              <a:t>7</a:t>
            </a:r>
            <a:r>
              <a:rPr lang="ru-RU" sz="1600" spc="360" dirty="0">
                <a:latin typeface="Arial"/>
                <a:cs typeface="Arial"/>
              </a:rPr>
              <a:t> </a:t>
            </a:r>
            <a:r>
              <a:rPr lang="ru-RU" sz="1600" spc="15" dirty="0">
                <a:latin typeface="Arial"/>
                <a:cs typeface="Arial"/>
              </a:rPr>
              <a:t>с</a:t>
            </a:r>
            <a:r>
              <a:rPr lang="ru-RU" sz="1600" spc="-30" dirty="0">
                <a:latin typeface="Arial"/>
                <a:cs typeface="Arial"/>
              </a:rPr>
              <a:t>т</a:t>
            </a:r>
            <a:r>
              <a:rPr lang="ru-RU" sz="1600" spc="-60" dirty="0">
                <a:latin typeface="Arial"/>
                <a:cs typeface="Arial"/>
              </a:rPr>
              <a:t>а</a:t>
            </a:r>
            <a:r>
              <a:rPr lang="ru-RU" sz="1600" spc="15" dirty="0">
                <a:latin typeface="Arial"/>
                <a:cs typeface="Arial"/>
              </a:rPr>
              <a:t>тьи</a:t>
            </a:r>
            <a:r>
              <a:rPr lang="ru-RU" sz="1600" spc="360" dirty="0">
                <a:latin typeface="Arial"/>
                <a:cs typeface="Arial"/>
              </a:rPr>
              <a:t> </a:t>
            </a:r>
            <a:r>
              <a:rPr lang="ru-RU" sz="1600" spc="5" dirty="0">
                <a:latin typeface="Arial"/>
                <a:cs typeface="Arial"/>
              </a:rPr>
              <a:t>3.</a:t>
            </a:r>
            <a:r>
              <a:rPr lang="ru-RU" sz="1600" spc="15" dirty="0">
                <a:latin typeface="Arial"/>
                <a:cs typeface="Arial"/>
              </a:rPr>
              <a:t>3</a:t>
            </a:r>
            <a:r>
              <a:rPr lang="ru-RU" sz="1600" spc="360" dirty="0">
                <a:latin typeface="Arial"/>
                <a:cs typeface="Arial"/>
              </a:rPr>
              <a:t> </a:t>
            </a:r>
            <a:r>
              <a:rPr lang="ru-RU" sz="1600" spc="15" dirty="0">
                <a:latin typeface="Arial"/>
                <a:cs typeface="Arial"/>
              </a:rPr>
              <a:t>за</a:t>
            </a:r>
            <a:r>
              <a:rPr lang="ru-RU" sz="1600" spc="40" dirty="0">
                <a:latin typeface="Arial"/>
                <a:cs typeface="Arial"/>
              </a:rPr>
              <a:t>к</a:t>
            </a:r>
            <a:r>
              <a:rPr lang="ru-RU" sz="1600" dirty="0">
                <a:latin typeface="Arial"/>
                <a:cs typeface="Arial"/>
              </a:rPr>
              <a:t>о</a:t>
            </a:r>
            <a:r>
              <a:rPr lang="ru-RU" sz="1600" spc="15" dirty="0">
                <a:latin typeface="Arial"/>
                <a:cs typeface="Arial"/>
              </a:rPr>
              <a:t>на</a:t>
            </a:r>
            <a:r>
              <a:rPr lang="ru-RU" sz="1600" spc="365" dirty="0">
                <a:latin typeface="Arial"/>
                <a:cs typeface="Arial"/>
              </a:rPr>
              <a:t> </a:t>
            </a:r>
            <a:r>
              <a:rPr lang="ru-RU" sz="1600" spc="10" dirty="0">
                <a:latin typeface="Arial"/>
                <a:cs typeface="Arial"/>
              </a:rPr>
              <a:t>191-</a:t>
            </a:r>
            <a:r>
              <a:rPr lang="ru-RU" sz="1600" spc="20" dirty="0">
                <a:latin typeface="Arial"/>
                <a:cs typeface="Arial"/>
              </a:rPr>
              <a:t>ФЗ</a:t>
            </a:r>
            <a:r>
              <a:rPr lang="ru-RU" sz="1600" spc="360" dirty="0">
                <a:latin typeface="Arial"/>
                <a:cs typeface="Arial"/>
              </a:rPr>
              <a:t> </a:t>
            </a:r>
            <a:r>
              <a:rPr lang="ru-RU" sz="1600" spc="15" dirty="0">
                <a:latin typeface="Arial"/>
                <a:cs typeface="Arial"/>
              </a:rPr>
              <a:t>до</a:t>
            </a:r>
            <a:r>
              <a:rPr lang="ru-RU" sz="1600" spc="350" dirty="0">
                <a:latin typeface="Arial"/>
                <a:cs typeface="Arial"/>
              </a:rPr>
              <a:t> </a:t>
            </a:r>
            <a:r>
              <a:rPr lang="ru-RU" sz="1600" spc="15" dirty="0">
                <a:latin typeface="Arial"/>
                <a:cs typeface="Arial"/>
              </a:rPr>
              <a:t>1</a:t>
            </a:r>
            <a:r>
              <a:rPr lang="ru-RU" sz="1600" spc="360" dirty="0">
                <a:latin typeface="Arial"/>
                <a:cs typeface="Arial"/>
              </a:rPr>
              <a:t> </a:t>
            </a:r>
            <a:r>
              <a:rPr lang="ru-RU" sz="1600" spc="15" dirty="0">
                <a:latin typeface="Arial"/>
                <a:cs typeface="Arial"/>
              </a:rPr>
              <a:t>ян</a:t>
            </a:r>
            <a:r>
              <a:rPr lang="ru-RU" sz="1600" spc="-30" dirty="0">
                <a:latin typeface="Arial"/>
                <a:cs typeface="Arial"/>
              </a:rPr>
              <a:t>в</a:t>
            </a:r>
            <a:r>
              <a:rPr lang="ru-RU" sz="1600" spc="15" dirty="0">
                <a:latin typeface="Arial"/>
                <a:cs typeface="Arial"/>
              </a:rPr>
              <a:t>а</a:t>
            </a:r>
            <a:r>
              <a:rPr lang="ru-RU" sz="1600" spc="-30" dirty="0">
                <a:latin typeface="Arial"/>
                <a:cs typeface="Arial"/>
              </a:rPr>
              <a:t>р</a:t>
            </a:r>
            <a:r>
              <a:rPr lang="ru-RU" sz="1600" spc="15" dirty="0">
                <a:latin typeface="Arial"/>
                <a:cs typeface="Arial"/>
              </a:rPr>
              <a:t>я</a:t>
            </a:r>
            <a:r>
              <a:rPr lang="ru-RU" sz="1600" spc="365" dirty="0">
                <a:latin typeface="Arial"/>
                <a:cs typeface="Arial"/>
              </a:rPr>
              <a:t> </a:t>
            </a:r>
            <a:r>
              <a:rPr lang="ru-RU" sz="1600" spc="15" dirty="0">
                <a:latin typeface="Arial"/>
                <a:cs typeface="Arial"/>
              </a:rPr>
              <a:t>202</a:t>
            </a:r>
            <a:r>
              <a:rPr lang="en-US" sz="1600" spc="15" dirty="0">
                <a:latin typeface="Arial"/>
                <a:cs typeface="Arial"/>
              </a:rPr>
              <a:t>3</a:t>
            </a:r>
            <a:r>
              <a:rPr lang="ru-RU" sz="1600" spc="15" dirty="0">
                <a:latin typeface="Arial"/>
                <a:cs typeface="Arial"/>
              </a:rPr>
              <a:t> </a:t>
            </a:r>
            <a:r>
              <a:rPr lang="ru-RU" sz="1600" spc="-60" dirty="0">
                <a:latin typeface="Arial"/>
                <a:cs typeface="Arial"/>
              </a:rPr>
              <a:t>г.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spc="15" dirty="0">
                <a:latin typeface="Arial"/>
                <a:cs typeface="Arial"/>
              </a:rPr>
              <a:t>в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spc="-20" dirty="0">
                <a:latin typeface="Arial"/>
                <a:cs typeface="Arial"/>
              </a:rPr>
              <a:t>ц</a:t>
            </a:r>
            <a:r>
              <a:rPr lang="ru-RU" sz="1600" spc="-90" dirty="0">
                <a:latin typeface="Arial"/>
                <a:cs typeface="Arial"/>
              </a:rPr>
              <a:t>е</a:t>
            </a:r>
            <a:r>
              <a:rPr lang="ru-RU" sz="1600" spc="15" dirty="0">
                <a:latin typeface="Arial"/>
                <a:cs typeface="Arial"/>
              </a:rPr>
              <a:t>лях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spc="15" dirty="0">
                <a:latin typeface="Arial"/>
                <a:cs typeface="Arial"/>
              </a:rPr>
              <a:t>о</a:t>
            </a:r>
            <a:r>
              <a:rPr lang="ru-RU" sz="1600" spc="75" dirty="0">
                <a:latin typeface="Arial"/>
                <a:cs typeface="Arial"/>
              </a:rPr>
              <a:t>к</a:t>
            </a:r>
            <a:r>
              <a:rPr lang="ru-RU" sz="1600" spc="-30" dirty="0">
                <a:latin typeface="Arial"/>
                <a:cs typeface="Arial"/>
              </a:rPr>
              <a:t>а</a:t>
            </a:r>
            <a:r>
              <a:rPr lang="ru-RU" sz="1600" spc="15" dirty="0">
                <a:latin typeface="Arial"/>
                <a:cs typeface="Arial"/>
              </a:rPr>
              <a:t>зания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spc="15" dirty="0">
                <a:latin typeface="Arial"/>
                <a:cs typeface="Arial"/>
              </a:rPr>
              <a:t>п</a:t>
            </a:r>
            <a:r>
              <a:rPr lang="ru-RU" sz="1600" spc="-55" dirty="0">
                <a:latin typeface="Arial"/>
                <a:cs typeface="Arial"/>
              </a:rPr>
              <a:t>о</a:t>
            </a:r>
            <a:r>
              <a:rPr lang="ru-RU" sz="1600" spc="15" dirty="0">
                <a:latin typeface="Arial"/>
                <a:cs typeface="Arial"/>
              </a:rPr>
              <a:t>ддерж</a:t>
            </a:r>
            <a:r>
              <a:rPr lang="ru-RU" sz="1600" dirty="0">
                <a:latin typeface="Arial"/>
                <a:cs typeface="Arial"/>
              </a:rPr>
              <a:t>к</a:t>
            </a:r>
            <a:r>
              <a:rPr lang="ru-RU" sz="1600" spc="15" dirty="0">
                <a:latin typeface="Arial"/>
                <a:cs typeface="Arial"/>
              </a:rPr>
              <a:t>и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spc="15" dirty="0">
                <a:latin typeface="Arial"/>
                <a:cs typeface="Arial"/>
              </a:rPr>
              <a:t>членам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spc="15" dirty="0">
                <a:latin typeface="Arial"/>
                <a:cs typeface="Arial"/>
              </a:rPr>
              <a:t>сам</a:t>
            </a:r>
            <a:r>
              <a:rPr lang="ru-RU" sz="1600" spc="5" dirty="0">
                <a:latin typeface="Arial"/>
                <a:cs typeface="Arial"/>
              </a:rPr>
              <a:t>о</a:t>
            </a:r>
            <a:r>
              <a:rPr lang="ru-RU" sz="1600" spc="15" dirty="0">
                <a:latin typeface="Arial"/>
                <a:cs typeface="Arial"/>
              </a:rPr>
              <a:t>рег</a:t>
            </a:r>
            <a:r>
              <a:rPr lang="ru-RU" sz="1600" spc="-55" dirty="0">
                <a:latin typeface="Arial"/>
                <a:cs typeface="Arial"/>
              </a:rPr>
              <a:t>у</a:t>
            </a:r>
            <a:r>
              <a:rPr lang="ru-RU" sz="1600" spc="15" dirty="0">
                <a:latin typeface="Arial"/>
                <a:cs typeface="Arial"/>
              </a:rPr>
              <a:t>л</a:t>
            </a:r>
            <a:r>
              <a:rPr lang="ru-RU" sz="1600" spc="5" dirty="0">
                <a:latin typeface="Arial"/>
                <a:cs typeface="Arial"/>
              </a:rPr>
              <a:t>и</a:t>
            </a:r>
            <a:r>
              <a:rPr lang="ru-RU" sz="1600" spc="-30" dirty="0">
                <a:latin typeface="Arial"/>
                <a:cs typeface="Arial"/>
              </a:rPr>
              <a:t>р</a:t>
            </a:r>
            <a:r>
              <a:rPr lang="ru-RU" sz="1600" spc="-20" dirty="0">
                <a:latin typeface="Arial"/>
                <a:cs typeface="Arial"/>
              </a:rPr>
              <a:t>у</a:t>
            </a:r>
            <a:r>
              <a:rPr lang="ru-RU" sz="1600" spc="15" dirty="0">
                <a:latin typeface="Arial"/>
                <a:cs typeface="Arial"/>
              </a:rPr>
              <a:t>емых организаций </a:t>
            </a:r>
            <a:r>
              <a:rPr lang="ru-RU" sz="1600" spc="15" dirty="0">
                <a:solidFill>
                  <a:srgbClr val="C00000"/>
                </a:solidFill>
                <a:latin typeface="Arial"/>
                <a:cs typeface="Arial"/>
              </a:rPr>
              <a:t>доп</a:t>
            </a:r>
            <a:r>
              <a:rPr lang="ru-RU" sz="1600" spc="-20" dirty="0">
                <a:solidFill>
                  <a:srgbClr val="C00000"/>
                </a:solidFill>
                <a:latin typeface="Arial"/>
                <a:cs typeface="Arial"/>
              </a:rPr>
              <a:t>у</a:t>
            </a:r>
            <a:r>
              <a:rPr lang="ru-RU" sz="1600" spc="15" dirty="0">
                <a:solidFill>
                  <a:srgbClr val="C00000"/>
                </a:solidFill>
                <a:latin typeface="Arial"/>
                <a:cs typeface="Arial"/>
              </a:rPr>
              <a:t>с</a:t>
            </a:r>
            <a:r>
              <a:rPr lang="ru-RU" sz="1600" spc="70" dirty="0">
                <a:solidFill>
                  <a:srgbClr val="C00000"/>
                </a:solidFill>
                <a:latin typeface="Arial"/>
                <a:cs typeface="Arial"/>
              </a:rPr>
              <a:t>к</a:t>
            </a:r>
            <a:r>
              <a:rPr lang="ru-RU" sz="1600" dirty="0">
                <a:solidFill>
                  <a:srgbClr val="C00000"/>
                </a:solidFill>
                <a:latin typeface="Arial"/>
                <a:cs typeface="Arial"/>
              </a:rPr>
              <a:t>а</a:t>
            </a:r>
            <a:r>
              <a:rPr lang="ru-RU" sz="1600" spc="-90" dirty="0">
                <a:solidFill>
                  <a:srgbClr val="C00000"/>
                </a:solidFill>
                <a:latin typeface="Arial"/>
                <a:cs typeface="Arial"/>
              </a:rPr>
              <a:t>е</a:t>
            </a:r>
            <a:r>
              <a:rPr lang="ru-RU" sz="1600" spc="-35" dirty="0">
                <a:solidFill>
                  <a:srgbClr val="C00000"/>
                </a:solidFill>
                <a:latin typeface="Arial"/>
                <a:cs typeface="Arial"/>
              </a:rPr>
              <a:t>т</a:t>
            </a:r>
            <a:r>
              <a:rPr lang="ru-RU" sz="1600" spc="15" dirty="0">
                <a:solidFill>
                  <a:srgbClr val="C00000"/>
                </a:solidFill>
                <a:latin typeface="Arial"/>
                <a:cs typeface="Arial"/>
              </a:rPr>
              <a:t>ся</a:t>
            </a:r>
            <a:r>
              <a:rPr lang="ru-RU" sz="1600" spc="15" dirty="0">
                <a:solidFill>
                  <a:srgbClr val="00B0F0"/>
                </a:solidFill>
                <a:latin typeface="Arial"/>
                <a:cs typeface="Arial"/>
              </a:rPr>
              <a:t> </a:t>
            </a:r>
            <a:r>
              <a:rPr lang="ru-RU" sz="1600" spc="15" dirty="0">
                <a:latin typeface="Arial"/>
                <a:cs typeface="Arial"/>
              </a:rPr>
              <a:t>предоставление саморегулируемыми ор</a:t>
            </a:r>
            <a:r>
              <a:rPr lang="ru-RU" sz="1600" spc="-70" dirty="0">
                <a:latin typeface="Arial"/>
                <a:cs typeface="Arial"/>
              </a:rPr>
              <a:t>г</a:t>
            </a:r>
            <a:r>
              <a:rPr lang="ru-RU" sz="1600" spc="15" dirty="0">
                <a:latin typeface="Arial"/>
                <a:cs typeface="Arial"/>
              </a:rPr>
              <a:t>ани</a:t>
            </a:r>
            <a:r>
              <a:rPr lang="ru-RU" sz="1600" dirty="0">
                <a:latin typeface="Arial"/>
                <a:cs typeface="Arial"/>
              </a:rPr>
              <a:t>з</a:t>
            </a:r>
            <a:r>
              <a:rPr lang="ru-RU" sz="1600" spc="15" dirty="0">
                <a:latin typeface="Arial"/>
                <a:cs typeface="Arial"/>
              </a:rPr>
              <a:t>аци</a:t>
            </a:r>
            <a:r>
              <a:rPr lang="ru-RU" sz="1600" dirty="0">
                <a:latin typeface="Arial"/>
                <a:cs typeface="Arial"/>
              </a:rPr>
              <a:t>я</a:t>
            </a:r>
            <a:r>
              <a:rPr lang="ru-RU" sz="1600" spc="15" dirty="0">
                <a:latin typeface="Arial"/>
                <a:cs typeface="Arial"/>
              </a:rPr>
              <a:t>ми</a:t>
            </a:r>
            <a:r>
              <a:rPr lang="ru-RU" sz="1600" spc="260" dirty="0">
                <a:latin typeface="Arial"/>
                <a:cs typeface="Arial"/>
              </a:rPr>
              <a:t> </a:t>
            </a:r>
            <a:r>
              <a:rPr lang="ru-RU" sz="1600" spc="15" dirty="0">
                <a:latin typeface="Arial"/>
                <a:cs typeface="Arial"/>
              </a:rPr>
              <a:t>за</a:t>
            </a:r>
            <a:r>
              <a:rPr lang="ru-RU" sz="1600" spc="5" dirty="0">
                <a:latin typeface="Arial"/>
                <a:cs typeface="Arial"/>
              </a:rPr>
              <a:t>й</a:t>
            </a:r>
            <a:r>
              <a:rPr lang="ru-RU" sz="1600" spc="15" dirty="0">
                <a:latin typeface="Arial"/>
                <a:cs typeface="Arial"/>
              </a:rPr>
              <a:t>мов</a:t>
            </a:r>
            <a:r>
              <a:rPr lang="ru-RU" sz="1600" spc="254" dirty="0">
                <a:latin typeface="Arial"/>
                <a:cs typeface="Arial"/>
              </a:rPr>
              <a:t> </a:t>
            </a:r>
            <a:r>
              <a:rPr lang="ru-RU" sz="1600" spc="15" dirty="0">
                <a:latin typeface="Arial"/>
                <a:cs typeface="Arial"/>
              </a:rPr>
              <a:t>с</a:t>
            </a:r>
            <a:r>
              <a:rPr lang="ru-RU" sz="1600" spc="-30" dirty="0">
                <a:latin typeface="Arial"/>
                <a:cs typeface="Arial"/>
              </a:rPr>
              <a:t>в</a:t>
            </a:r>
            <a:r>
              <a:rPr lang="ru-RU" sz="1600" spc="15" dirty="0">
                <a:latin typeface="Arial"/>
                <a:cs typeface="Arial"/>
              </a:rPr>
              <a:t>оим</a:t>
            </a:r>
            <a:r>
              <a:rPr lang="ru-RU" sz="1600" spc="254" dirty="0">
                <a:latin typeface="Arial"/>
                <a:cs typeface="Arial"/>
              </a:rPr>
              <a:t> </a:t>
            </a:r>
            <a:r>
              <a:rPr lang="ru-RU" sz="1600" spc="15" dirty="0">
                <a:latin typeface="Arial"/>
                <a:cs typeface="Arial"/>
              </a:rPr>
              <a:t>член</a:t>
            </a:r>
            <a:r>
              <a:rPr lang="ru-RU" sz="1600" spc="5" dirty="0">
                <a:latin typeface="Arial"/>
                <a:cs typeface="Arial"/>
              </a:rPr>
              <a:t>а</a:t>
            </a:r>
            <a:r>
              <a:rPr lang="ru-RU" sz="1600" spc="20" dirty="0">
                <a:latin typeface="Arial"/>
                <a:cs typeface="Arial"/>
              </a:rPr>
              <a:t>м</a:t>
            </a:r>
            <a:r>
              <a:rPr lang="ru-RU" sz="1600" spc="260" dirty="0">
                <a:latin typeface="Arial"/>
                <a:cs typeface="Arial"/>
              </a:rPr>
              <a:t> </a:t>
            </a:r>
            <a:r>
              <a:rPr lang="ru-RU" sz="1600" spc="5" dirty="0">
                <a:latin typeface="Arial"/>
                <a:cs typeface="Arial"/>
              </a:rPr>
              <a:t>з</a:t>
            </a:r>
            <a:r>
              <a:rPr lang="ru-RU" sz="1600" spc="15" dirty="0">
                <a:latin typeface="Arial"/>
                <a:cs typeface="Arial"/>
              </a:rPr>
              <a:t>а</a:t>
            </a:r>
            <a:r>
              <a:rPr lang="ru-RU" sz="1600" spc="260" dirty="0">
                <a:latin typeface="Arial"/>
                <a:cs typeface="Arial"/>
              </a:rPr>
              <a:t> </a:t>
            </a:r>
            <a:r>
              <a:rPr lang="ru-RU" sz="1600" spc="-20" dirty="0">
                <a:latin typeface="Arial"/>
                <a:cs typeface="Arial"/>
              </a:rPr>
              <a:t>с</a:t>
            </a:r>
            <a:r>
              <a:rPr lang="ru-RU" sz="1600" spc="15" dirty="0">
                <a:latin typeface="Arial"/>
                <a:cs typeface="Arial"/>
              </a:rPr>
              <a:t>ч</a:t>
            </a:r>
            <a:r>
              <a:rPr lang="ru-RU" sz="1600" spc="-90" dirty="0">
                <a:latin typeface="Arial"/>
                <a:cs typeface="Arial"/>
              </a:rPr>
              <a:t>е</a:t>
            </a:r>
            <a:r>
              <a:rPr lang="ru-RU" sz="1600" spc="10" dirty="0">
                <a:latin typeface="Arial"/>
                <a:cs typeface="Arial"/>
              </a:rPr>
              <a:t>т</a:t>
            </a:r>
            <a:r>
              <a:rPr lang="ru-RU" sz="1600" spc="260" dirty="0">
                <a:latin typeface="Arial"/>
                <a:cs typeface="Arial"/>
              </a:rPr>
              <a:t> </a:t>
            </a:r>
            <a:r>
              <a:rPr lang="ru-RU" sz="1600" spc="15" dirty="0">
                <a:latin typeface="Arial"/>
                <a:cs typeface="Arial"/>
              </a:rPr>
              <a:t>ср</a:t>
            </a:r>
            <a:r>
              <a:rPr lang="ru-RU" sz="1600" spc="-70" dirty="0">
                <a:latin typeface="Arial"/>
                <a:cs typeface="Arial"/>
              </a:rPr>
              <a:t>е</a:t>
            </a:r>
            <a:r>
              <a:rPr lang="ru-RU" sz="1600" spc="15" dirty="0">
                <a:latin typeface="Arial"/>
                <a:cs typeface="Arial"/>
              </a:rPr>
              <a:t>дств</a:t>
            </a:r>
            <a:r>
              <a:rPr lang="ru-RU" sz="1600" spc="250" dirty="0">
                <a:latin typeface="Arial"/>
                <a:cs typeface="Arial"/>
              </a:rPr>
              <a:t> </a:t>
            </a:r>
            <a:r>
              <a:rPr lang="ru-RU" sz="1600" spc="35" dirty="0">
                <a:latin typeface="Arial"/>
                <a:cs typeface="Arial"/>
              </a:rPr>
              <a:t>к</a:t>
            </a:r>
            <a:r>
              <a:rPr lang="ru-RU" sz="1600" spc="15" dirty="0">
                <a:latin typeface="Arial"/>
                <a:cs typeface="Arial"/>
              </a:rPr>
              <a:t>омпе</a:t>
            </a:r>
            <a:r>
              <a:rPr lang="ru-RU" sz="1600" spc="-5" dirty="0">
                <a:latin typeface="Arial"/>
                <a:cs typeface="Arial"/>
              </a:rPr>
              <a:t>н</a:t>
            </a:r>
            <a:r>
              <a:rPr lang="ru-RU" sz="1600" spc="15" dirty="0">
                <a:latin typeface="Arial"/>
                <a:cs typeface="Arial"/>
              </a:rPr>
              <a:t>саци</a:t>
            </a:r>
            <a:r>
              <a:rPr lang="ru-RU" sz="1600" dirty="0">
                <a:latin typeface="Arial"/>
                <a:cs typeface="Arial"/>
              </a:rPr>
              <a:t>о</a:t>
            </a:r>
            <a:r>
              <a:rPr lang="ru-RU" sz="1600" spc="15" dirty="0">
                <a:latin typeface="Arial"/>
                <a:cs typeface="Arial"/>
              </a:rPr>
              <a:t>нно</a:t>
            </a:r>
            <a:r>
              <a:rPr lang="ru-RU" sz="1600" spc="-65" dirty="0">
                <a:latin typeface="Arial"/>
                <a:cs typeface="Arial"/>
              </a:rPr>
              <a:t>г</a:t>
            </a:r>
            <a:r>
              <a:rPr lang="ru-RU" sz="1600" spc="15" dirty="0">
                <a:latin typeface="Arial"/>
                <a:cs typeface="Arial"/>
              </a:rPr>
              <a:t>о фонда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spc="-210" dirty="0">
                <a:latin typeface="Arial"/>
                <a:cs typeface="Arial"/>
              </a:rPr>
              <a:t> </a:t>
            </a:r>
            <a:r>
              <a:rPr lang="ru-RU" sz="1600" spc="15" dirty="0">
                <a:latin typeface="Arial"/>
                <a:cs typeface="Arial"/>
              </a:rPr>
              <a:t>о</a:t>
            </a:r>
            <a:r>
              <a:rPr lang="ru-RU" sz="1600" spc="-25" dirty="0">
                <a:latin typeface="Arial"/>
                <a:cs typeface="Arial"/>
              </a:rPr>
              <a:t>б</a:t>
            </a:r>
            <a:r>
              <a:rPr lang="ru-RU" sz="1600" spc="15" dirty="0">
                <a:latin typeface="Arial"/>
                <a:cs typeface="Arial"/>
              </a:rPr>
              <a:t>есп</a:t>
            </a:r>
            <a:r>
              <a:rPr lang="ru-RU" sz="1600" spc="-95" dirty="0">
                <a:latin typeface="Arial"/>
                <a:cs typeface="Arial"/>
              </a:rPr>
              <a:t>е</a:t>
            </a:r>
            <a:r>
              <a:rPr lang="ru-RU" sz="1600" spc="15" dirty="0">
                <a:latin typeface="Arial"/>
                <a:cs typeface="Arial"/>
              </a:rPr>
              <a:t>чен</a:t>
            </a:r>
            <a:r>
              <a:rPr lang="ru-RU" sz="1600" spc="-5" dirty="0">
                <a:latin typeface="Arial"/>
                <a:cs typeface="Arial"/>
              </a:rPr>
              <a:t>и</a:t>
            </a:r>
            <a:r>
              <a:rPr lang="ru-RU" sz="1600" spc="15" dirty="0">
                <a:latin typeface="Arial"/>
                <a:cs typeface="Arial"/>
              </a:rPr>
              <a:t>я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spc="-200" dirty="0">
                <a:latin typeface="Arial"/>
                <a:cs typeface="Arial"/>
              </a:rPr>
              <a:t> </a:t>
            </a:r>
            <a:r>
              <a:rPr lang="ru-RU" sz="1600" spc="15" dirty="0">
                <a:latin typeface="Arial"/>
                <a:cs typeface="Arial"/>
              </a:rPr>
              <a:t>до</a:t>
            </a:r>
            <a:r>
              <a:rPr lang="ru-RU" sz="1600" spc="-60" dirty="0">
                <a:latin typeface="Arial"/>
                <a:cs typeface="Arial"/>
              </a:rPr>
              <a:t>г</a:t>
            </a:r>
            <a:r>
              <a:rPr lang="ru-RU" sz="1600" dirty="0">
                <a:latin typeface="Arial"/>
                <a:cs typeface="Arial"/>
              </a:rPr>
              <a:t>о</a:t>
            </a:r>
            <a:r>
              <a:rPr lang="ru-RU" sz="1600" spc="-30" dirty="0">
                <a:latin typeface="Arial"/>
                <a:cs typeface="Arial"/>
              </a:rPr>
              <a:t>в</a:t>
            </a:r>
            <a:r>
              <a:rPr lang="ru-RU" sz="1600" spc="15" dirty="0">
                <a:latin typeface="Arial"/>
                <a:cs typeface="Arial"/>
              </a:rPr>
              <a:t>орных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spc="-200" dirty="0">
                <a:latin typeface="Arial"/>
                <a:cs typeface="Arial"/>
              </a:rPr>
              <a:t> </a:t>
            </a:r>
            <a:r>
              <a:rPr lang="ru-RU" sz="1600" spc="15" dirty="0">
                <a:latin typeface="Arial"/>
                <a:cs typeface="Arial"/>
              </a:rPr>
              <a:t>о</a:t>
            </a:r>
            <a:r>
              <a:rPr lang="ru-RU" sz="1600" spc="-55" dirty="0">
                <a:latin typeface="Arial"/>
                <a:cs typeface="Arial"/>
              </a:rPr>
              <a:t>б</a:t>
            </a:r>
            <a:r>
              <a:rPr lang="ru-RU" sz="1600" spc="15" dirty="0">
                <a:latin typeface="Arial"/>
                <a:cs typeface="Arial"/>
              </a:rPr>
              <a:t>я</a:t>
            </a:r>
            <a:r>
              <a:rPr lang="ru-RU" sz="1600" dirty="0">
                <a:latin typeface="Arial"/>
                <a:cs typeface="Arial"/>
              </a:rPr>
              <a:t>з</a:t>
            </a:r>
            <a:r>
              <a:rPr lang="ru-RU" sz="1600" spc="-60" dirty="0">
                <a:latin typeface="Arial"/>
                <a:cs typeface="Arial"/>
              </a:rPr>
              <a:t>а</a:t>
            </a:r>
            <a:r>
              <a:rPr lang="ru-RU" sz="1600" spc="-35" dirty="0">
                <a:latin typeface="Arial"/>
                <a:cs typeface="Arial"/>
              </a:rPr>
              <a:t>т</a:t>
            </a:r>
            <a:r>
              <a:rPr lang="ru-RU" sz="1600" spc="-90" dirty="0">
                <a:latin typeface="Arial"/>
                <a:cs typeface="Arial"/>
              </a:rPr>
              <a:t>е</a:t>
            </a:r>
            <a:r>
              <a:rPr lang="ru-RU" sz="1600" spc="15" dirty="0">
                <a:latin typeface="Arial"/>
                <a:cs typeface="Arial"/>
              </a:rPr>
              <a:t>льств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spc="-210" dirty="0">
                <a:latin typeface="Arial"/>
                <a:cs typeface="Arial"/>
              </a:rPr>
              <a:t> </a:t>
            </a:r>
            <a:r>
              <a:rPr lang="ru-RU" sz="1600" spc="-35" dirty="0">
                <a:latin typeface="Arial"/>
                <a:cs typeface="Arial"/>
              </a:rPr>
              <a:t>т</a:t>
            </a:r>
            <a:r>
              <a:rPr lang="ru-RU" sz="1600" spc="15" dirty="0">
                <a:latin typeface="Arial"/>
                <a:cs typeface="Arial"/>
              </a:rPr>
              <a:t>аких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spc="-190" dirty="0">
                <a:latin typeface="Arial"/>
                <a:cs typeface="Arial"/>
              </a:rPr>
              <a:t> </a:t>
            </a:r>
            <a:r>
              <a:rPr lang="ru-RU" sz="1600" spc="15" dirty="0">
                <a:latin typeface="Arial"/>
                <a:cs typeface="Arial"/>
              </a:rPr>
              <a:t>сам</a:t>
            </a:r>
            <a:r>
              <a:rPr lang="ru-RU" sz="1600" spc="5" dirty="0">
                <a:latin typeface="Arial"/>
                <a:cs typeface="Arial"/>
              </a:rPr>
              <a:t>о</a:t>
            </a:r>
            <a:r>
              <a:rPr lang="ru-RU" sz="1600" spc="15" dirty="0">
                <a:latin typeface="Arial"/>
                <a:cs typeface="Arial"/>
              </a:rPr>
              <a:t>рег</a:t>
            </a:r>
            <a:r>
              <a:rPr lang="ru-RU" sz="1600" spc="-65" dirty="0">
                <a:latin typeface="Arial"/>
                <a:cs typeface="Arial"/>
              </a:rPr>
              <a:t>у</a:t>
            </a:r>
            <a:r>
              <a:rPr lang="ru-RU" sz="1600" spc="15" dirty="0">
                <a:latin typeface="Arial"/>
                <a:cs typeface="Arial"/>
              </a:rPr>
              <a:t>ли</a:t>
            </a:r>
            <a:r>
              <a:rPr lang="ru-RU" sz="1600" spc="-30" dirty="0">
                <a:latin typeface="Arial"/>
                <a:cs typeface="Arial"/>
              </a:rPr>
              <a:t>р</a:t>
            </a:r>
            <a:r>
              <a:rPr lang="ru-RU" sz="1600" spc="-20" dirty="0">
                <a:latin typeface="Arial"/>
                <a:cs typeface="Arial"/>
              </a:rPr>
              <a:t>у</a:t>
            </a:r>
            <a:r>
              <a:rPr lang="ru-RU" sz="1600" spc="15" dirty="0">
                <a:latin typeface="Arial"/>
                <a:cs typeface="Arial"/>
              </a:rPr>
              <a:t>емых</a:t>
            </a:r>
            <a:r>
              <a:rPr lang="ru-RU" sz="1600" spc="10" dirty="0">
                <a:latin typeface="Arial"/>
                <a:cs typeface="Arial"/>
              </a:rPr>
              <a:t> ор</a:t>
            </a:r>
            <a:r>
              <a:rPr lang="ru-RU" sz="1600" spc="-65" dirty="0">
                <a:latin typeface="Arial"/>
                <a:cs typeface="Arial"/>
              </a:rPr>
              <a:t>г</a:t>
            </a:r>
            <a:r>
              <a:rPr lang="ru-RU" sz="1600" spc="15" dirty="0">
                <a:latin typeface="Arial"/>
                <a:cs typeface="Arial"/>
              </a:rPr>
              <a:t>анизаций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spc="-375" dirty="0">
                <a:latin typeface="Arial"/>
                <a:cs typeface="Arial"/>
              </a:rPr>
              <a:t> </a:t>
            </a:r>
            <a:r>
              <a:rPr lang="ru-RU" sz="1600" spc="15" dirty="0">
                <a:solidFill>
                  <a:srgbClr val="C00000"/>
                </a:solidFill>
                <a:latin typeface="Arial"/>
                <a:cs typeface="Arial"/>
              </a:rPr>
              <a:t>в</a:t>
            </a:r>
            <a:r>
              <a:rPr lang="ru-RU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ru-RU" sz="1600" spc="-37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ru-RU" sz="1600" spc="50" dirty="0">
                <a:solidFill>
                  <a:srgbClr val="C00000"/>
                </a:solidFill>
                <a:latin typeface="Arial"/>
                <a:cs typeface="Arial"/>
              </a:rPr>
              <a:t>с</a:t>
            </a:r>
            <a:r>
              <a:rPr lang="ru-RU" sz="1600" spc="15" dirty="0">
                <a:solidFill>
                  <a:srgbClr val="C00000"/>
                </a:solidFill>
                <a:latin typeface="Arial"/>
                <a:cs typeface="Arial"/>
              </a:rPr>
              <a:t>о</a:t>
            </a:r>
            <a:r>
              <a:rPr lang="ru-RU" sz="1600" spc="-65" dirty="0">
                <a:solidFill>
                  <a:srgbClr val="C00000"/>
                </a:solidFill>
                <a:latin typeface="Arial"/>
                <a:cs typeface="Arial"/>
              </a:rPr>
              <a:t>о</a:t>
            </a:r>
            <a:r>
              <a:rPr lang="ru-RU" sz="1600" spc="10" dirty="0">
                <a:solidFill>
                  <a:srgbClr val="C00000"/>
                </a:solidFill>
                <a:latin typeface="Arial"/>
                <a:cs typeface="Arial"/>
              </a:rPr>
              <a:t>т</a:t>
            </a:r>
            <a:r>
              <a:rPr lang="ru-RU" sz="1600" spc="-30" dirty="0">
                <a:solidFill>
                  <a:srgbClr val="C00000"/>
                </a:solidFill>
                <a:latin typeface="Arial"/>
                <a:cs typeface="Arial"/>
              </a:rPr>
              <a:t>в</a:t>
            </a:r>
            <a:r>
              <a:rPr lang="ru-RU" sz="1600" spc="-90" dirty="0">
                <a:solidFill>
                  <a:srgbClr val="C00000"/>
                </a:solidFill>
                <a:latin typeface="Arial"/>
                <a:cs typeface="Arial"/>
              </a:rPr>
              <a:t>е</a:t>
            </a:r>
            <a:r>
              <a:rPr lang="ru-RU" sz="1600" spc="-35" dirty="0">
                <a:solidFill>
                  <a:srgbClr val="C00000"/>
                </a:solidFill>
                <a:latin typeface="Arial"/>
                <a:cs typeface="Arial"/>
              </a:rPr>
              <a:t>т</a:t>
            </a:r>
            <a:r>
              <a:rPr lang="ru-RU" sz="1600" spc="15" dirty="0">
                <a:solidFill>
                  <a:srgbClr val="C00000"/>
                </a:solidFill>
                <a:latin typeface="Arial"/>
                <a:cs typeface="Arial"/>
              </a:rPr>
              <a:t>ствии</a:t>
            </a:r>
            <a:r>
              <a:rPr lang="ru-RU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ru-RU" sz="1600" spc="-37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ru-RU" sz="1600" spc="15" dirty="0">
                <a:solidFill>
                  <a:srgbClr val="C00000"/>
                </a:solidFill>
                <a:latin typeface="Arial"/>
                <a:cs typeface="Arial"/>
              </a:rPr>
              <a:t>с</a:t>
            </a:r>
            <a:r>
              <a:rPr lang="ru-RU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ru-RU" sz="1600" spc="-36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ru-RU" sz="1600" spc="10" dirty="0">
                <a:solidFill>
                  <a:srgbClr val="C00000"/>
                </a:solidFill>
                <a:latin typeface="Arial"/>
                <a:cs typeface="Arial"/>
              </a:rPr>
              <a:t>г</a:t>
            </a:r>
            <a:r>
              <a:rPr lang="ru-RU" sz="1600" spc="5" dirty="0">
                <a:solidFill>
                  <a:srgbClr val="C00000"/>
                </a:solidFill>
                <a:latin typeface="Arial"/>
                <a:cs typeface="Arial"/>
              </a:rPr>
              <a:t>р</a:t>
            </a:r>
            <a:r>
              <a:rPr lang="ru-RU" sz="1600" spc="15" dirty="0">
                <a:solidFill>
                  <a:srgbClr val="C00000"/>
                </a:solidFill>
                <a:latin typeface="Arial"/>
                <a:cs typeface="Arial"/>
              </a:rPr>
              <a:t>ажданским</a:t>
            </a:r>
            <a:r>
              <a:rPr lang="ru-RU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ru-RU" sz="1600" spc="15" dirty="0">
                <a:solidFill>
                  <a:srgbClr val="C00000"/>
                </a:solidFill>
                <a:latin typeface="Arial"/>
                <a:cs typeface="Arial"/>
              </a:rPr>
              <a:t>за</a:t>
            </a:r>
            <a:r>
              <a:rPr lang="ru-RU" sz="1600" spc="40" dirty="0">
                <a:solidFill>
                  <a:srgbClr val="C00000"/>
                </a:solidFill>
                <a:latin typeface="Arial"/>
                <a:cs typeface="Arial"/>
              </a:rPr>
              <a:t>к</a:t>
            </a:r>
            <a:r>
              <a:rPr lang="ru-RU" sz="1600" spc="15" dirty="0">
                <a:solidFill>
                  <a:srgbClr val="C00000"/>
                </a:solidFill>
                <a:latin typeface="Arial"/>
                <a:cs typeface="Arial"/>
              </a:rPr>
              <a:t>он</a:t>
            </a:r>
            <a:r>
              <a:rPr lang="ru-RU" sz="1600" spc="-65" dirty="0">
                <a:solidFill>
                  <a:srgbClr val="C00000"/>
                </a:solidFill>
                <a:latin typeface="Arial"/>
                <a:cs typeface="Arial"/>
              </a:rPr>
              <a:t>о</a:t>
            </a:r>
            <a:r>
              <a:rPr lang="ru-RU" sz="1600" spc="15" dirty="0">
                <a:solidFill>
                  <a:srgbClr val="C00000"/>
                </a:solidFill>
                <a:latin typeface="Arial"/>
                <a:cs typeface="Arial"/>
              </a:rPr>
              <a:t>д</a:t>
            </a:r>
            <a:r>
              <a:rPr lang="ru-RU" sz="1600" spc="-55" dirty="0">
                <a:solidFill>
                  <a:srgbClr val="C00000"/>
                </a:solidFill>
                <a:latin typeface="Arial"/>
                <a:cs typeface="Arial"/>
              </a:rPr>
              <a:t>а</a:t>
            </a:r>
            <a:r>
              <a:rPr lang="ru-RU" sz="1600" spc="-35" dirty="0">
                <a:solidFill>
                  <a:srgbClr val="C00000"/>
                </a:solidFill>
                <a:latin typeface="Arial"/>
                <a:cs typeface="Arial"/>
              </a:rPr>
              <a:t>т</a:t>
            </a:r>
            <a:r>
              <a:rPr lang="ru-RU" sz="1600" spc="-90" dirty="0">
                <a:solidFill>
                  <a:srgbClr val="C00000"/>
                </a:solidFill>
                <a:latin typeface="Arial"/>
                <a:cs typeface="Arial"/>
              </a:rPr>
              <a:t>е</a:t>
            </a:r>
            <a:r>
              <a:rPr lang="ru-RU" sz="1600" spc="15" dirty="0">
                <a:solidFill>
                  <a:srgbClr val="C00000"/>
                </a:solidFill>
                <a:latin typeface="Arial"/>
                <a:cs typeface="Arial"/>
              </a:rPr>
              <a:t>льст</a:t>
            </a:r>
            <a:r>
              <a:rPr lang="ru-RU" sz="1600" spc="-30" dirty="0">
                <a:solidFill>
                  <a:srgbClr val="C00000"/>
                </a:solidFill>
                <a:latin typeface="Arial"/>
                <a:cs typeface="Arial"/>
              </a:rPr>
              <a:t>в</a:t>
            </a:r>
            <a:r>
              <a:rPr lang="ru-RU" sz="1600" spc="15" dirty="0">
                <a:solidFill>
                  <a:srgbClr val="C00000"/>
                </a:solidFill>
                <a:latin typeface="Arial"/>
                <a:cs typeface="Arial"/>
              </a:rPr>
              <a:t>ом</a:t>
            </a:r>
            <a:r>
              <a:rPr lang="ru-RU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ru-RU" sz="1600" spc="-370" dirty="0">
                <a:solidFill>
                  <a:srgbClr val="C00000"/>
                </a:solidFill>
                <a:latin typeface="Arial"/>
                <a:cs typeface="Arial"/>
              </a:rPr>
              <a:t>  </a:t>
            </a:r>
            <a:r>
              <a:rPr lang="ru-RU" sz="1600" i="1" spc="10" dirty="0">
                <a:solidFill>
                  <a:srgbClr val="C00000"/>
                </a:solidFill>
                <a:latin typeface="Arial"/>
                <a:cs typeface="Arial"/>
              </a:rPr>
              <a:t>(</a:t>
            </a:r>
            <a:r>
              <a:rPr lang="ru-RU" sz="1600" i="1" spc="-165" dirty="0">
                <a:solidFill>
                  <a:srgbClr val="C00000"/>
                </a:solidFill>
                <a:latin typeface="Arial"/>
                <a:cs typeface="Arial"/>
              </a:rPr>
              <a:t>Г</a:t>
            </a:r>
            <a:r>
              <a:rPr lang="ru-RU" sz="1600" i="1" spc="15" dirty="0">
                <a:solidFill>
                  <a:srgbClr val="C00000"/>
                </a:solidFill>
                <a:latin typeface="Arial"/>
                <a:cs typeface="Arial"/>
              </a:rPr>
              <a:t>ла</a:t>
            </a:r>
            <a:r>
              <a:rPr lang="ru-RU" sz="1600" i="1" spc="-30" dirty="0">
                <a:solidFill>
                  <a:srgbClr val="C00000"/>
                </a:solidFill>
                <a:latin typeface="Arial"/>
                <a:cs typeface="Arial"/>
              </a:rPr>
              <a:t>в</a:t>
            </a:r>
            <a:r>
              <a:rPr lang="ru-RU" sz="1600" i="1" spc="15" dirty="0">
                <a:solidFill>
                  <a:srgbClr val="C00000"/>
                </a:solidFill>
                <a:latin typeface="Arial"/>
                <a:cs typeface="Arial"/>
              </a:rPr>
              <a:t>а</a:t>
            </a:r>
            <a:r>
              <a:rPr lang="ru-RU" sz="1600" i="1" spc="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ru-RU" sz="1600" i="1" spc="10" dirty="0">
                <a:solidFill>
                  <a:srgbClr val="C00000"/>
                </a:solidFill>
                <a:latin typeface="Arial"/>
                <a:cs typeface="Arial"/>
              </a:rPr>
              <a:t>42</a:t>
            </a:r>
            <a:r>
              <a:rPr lang="ru-RU" sz="1600" i="1" spc="-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ru-RU" sz="1600" i="1" spc="15" dirty="0">
                <a:solidFill>
                  <a:srgbClr val="C00000"/>
                </a:solidFill>
                <a:latin typeface="Arial"/>
                <a:cs typeface="Arial"/>
              </a:rPr>
              <a:t>ГК</a:t>
            </a:r>
            <a:r>
              <a:rPr lang="ru-RU" sz="1600" i="1" spc="-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ru-RU" sz="1600" i="1" spc="-25" dirty="0">
                <a:solidFill>
                  <a:srgbClr val="C00000"/>
                </a:solidFill>
                <a:latin typeface="Arial"/>
                <a:cs typeface="Arial"/>
              </a:rPr>
              <a:t>Р</a:t>
            </a:r>
            <a:r>
              <a:rPr lang="ru-RU" sz="1600" i="1" spc="15" dirty="0">
                <a:solidFill>
                  <a:srgbClr val="C00000"/>
                </a:solidFill>
                <a:latin typeface="Arial"/>
                <a:cs typeface="Arial"/>
              </a:rPr>
              <a:t>Ф,</a:t>
            </a:r>
            <a:r>
              <a:rPr lang="ru-RU" sz="1600" i="1" spc="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ru-RU" sz="1600" i="1" spc="15" dirty="0">
                <a:solidFill>
                  <a:srgbClr val="C00000"/>
                </a:solidFill>
                <a:latin typeface="Arial"/>
                <a:cs typeface="Arial"/>
              </a:rPr>
              <a:t>§</a:t>
            </a:r>
            <a:r>
              <a:rPr lang="ru-RU" sz="1600" i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ru-RU" sz="1600" i="1" spc="10" dirty="0">
                <a:solidFill>
                  <a:srgbClr val="C00000"/>
                </a:solidFill>
                <a:latin typeface="Arial"/>
                <a:cs typeface="Arial"/>
              </a:rPr>
              <a:t>1</a:t>
            </a:r>
            <a:r>
              <a:rPr lang="ru-RU" sz="1600" i="1" spc="5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  <a:r>
              <a:rPr lang="ru-RU" sz="1600" i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ru-RU" sz="1600" i="1" spc="15" dirty="0">
                <a:solidFill>
                  <a:srgbClr val="C00000"/>
                </a:solidFill>
                <a:latin typeface="Arial"/>
                <a:cs typeface="Arial"/>
              </a:rPr>
              <a:t>За</a:t>
            </a:r>
            <a:r>
              <a:rPr lang="ru-RU" sz="1600" i="1" spc="5" dirty="0">
                <a:solidFill>
                  <a:srgbClr val="C00000"/>
                </a:solidFill>
                <a:latin typeface="Arial"/>
                <a:cs typeface="Arial"/>
              </a:rPr>
              <a:t>е</a:t>
            </a:r>
            <a:r>
              <a:rPr lang="ru-RU" sz="1600" i="1" spc="15" dirty="0">
                <a:solidFill>
                  <a:srgbClr val="C00000"/>
                </a:solidFill>
                <a:latin typeface="Arial"/>
                <a:cs typeface="Arial"/>
              </a:rPr>
              <a:t>м,</a:t>
            </a:r>
            <a:r>
              <a:rPr lang="ru-RU" sz="1600" i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ru-RU" sz="1600" i="1" spc="20" dirty="0" err="1">
                <a:solidFill>
                  <a:srgbClr val="C00000"/>
                </a:solidFill>
                <a:latin typeface="Arial"/>
                <a:cs typeface="Arial"/>
              </a:rPr>
              <a:t>с</a:t>
            </a:r>
            <a:r>
              <a:rPr lang="ru-RU" sz="1600" i="1" spc="-340" dirty="0" err="1">
                <a:solidFill>
                  <a:srgbClr val="C00000"/>
                </a:solidFill>
                <a:latin typeface="Arial"/>
                <a:cs typeface="Arial"/>
              </a:rPr>
              <a:t>т</a:t>
            </a:r>
            <a:r>
              <a:rPr lang="ru-RU" sz="1600" i="1" spc="-869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ru-RU" sz="1600" i="1" spc="5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  <a:r>
              <a:rPr lang="ru-RU" sz="1600" i="1" spc="-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ru-RU" sz="1600" i="1" spc="10" dirty="0">
                <a:solidFill>
                  <a:srgbClr val="C00000"/>
                </a:solidFill>
                <a:latin typeface="Arial"/>
                <a:cs typeface="Arial"/>
              </a:rPr>
              <a:t>807-818)</a:t>
            </a:r>
            <a:endParaRPr lang="ru-RU" sz="1600" i="1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90041" y="3345171"/>
            <a:ext cx="116673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ctr">
              <a:lnSpc>
                <a:spcPct val="100000"/>
              </a:lnSpc>
              <a:tabLst>
                <a:tab pos="248920" algn="l"/>
              </a:tabLst>
            </a:pPr>
            <a:r>
              <a:rPr lang="ru-RU" sz="1600" spc="-20" dirty="0">
                <a:latin typeface="Arial" panose="020B0604020202020204" pitchFamily="34" charset="0"/>
                <a:cs typeface="Arial" panose="020B0604020202020204" pitchFamily="34" charset="0"/>
              </a:rPr>
              <a:t>Пос</a:t>
            </a:r>
            <a:r>
              <a:rPr lang="ru-RU" sz="1600" spc="-5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ru-RU" sz="1600" spc="-15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1600" spc="-25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1600" spc="-1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600" spc="-80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1600" spc="-15" dirty="0">
                <a:latin typeface="Arial" panose="020B0604020202020204" pitchFamily="34" charset="0"/>
                <a:cs typeface="Arial" panose="020B0604020202020204" pitchFamily="34" charset="0"/>
              </a:rPr>
              <a:t>ление</a:t>
            </a:r>
            <a:r>
              <a:rPr lang="ru-RU" sz="16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-20" dirty="0">
                <a:latin typeface="Arial" panose="020B0604020202020204" pitchFamily="34" charset="0"/>
                <a:cs typeface="Arial" panose="020B0604020202020204" pitchFamily="34" charset="0"/>
              </a:rPr>
              <a:t>Пр</a:t>
            </a:r>
            <a:r>
              <a:rPr lang="ru-RU" sz="1600" spc="-25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1600" spc="-15" dirty="0">
                <a:latin typeface="Arial" panose="020B0604020202020204" pitchFamily="34" charset="0"/>
                <a:cs typeface="Arial" panose="020B0604020202020204" pitchFamily="34" charset="0"/>
              </a:rPr>
              <a:t>ви</a:t>
            </a:r>
            <a:r>
              <a:rPr lang="ru-RU" sz="1600" spc="-5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ru-RU" sz="1600" spc="-11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1600" spc="-15" dirty="0">
                <a:latin typeface="Arial" panose="020B0604020202020204" pitchFamily="34" charset="0"/>
                <a:cs typeface="Arial" panose="020B0604020202020204" pitchFamily="34" charset="0"/>
              </a:rPr>
              <a:t>льст</a:t>
            </a:r>
            <a:r>
              <a:rPr lang="ru-RU" sz="1600" spc="-40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1600" spc="-15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16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-6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1600" spc="-25" dirty="0"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lang="ru-RU" sz="16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-30" dirty="0">
                <a:latin typeface="Arial" panose="020B0604020202020204" pitchFamily="34" charset="0"/>
                <a:cs typeface="Arial" panose="020B0604020202020204" pitchFamily="34" charset="0"/>
              </a:rPr>
              <a:t>№9</a:t>
            </a:r>
            <a:r>
              <a:rPr lang="ru-RU" sz="1600" spc="-15" dirty="0">
                <a:latin typeface="Arial" panose="020B0604020202020204" pitchFamily="34" charset="0"/>
                <a:cs typeface="Arial" panose="020B0604020202020204" pitchFamily="34" charset="0"/>
              </a:rPr>
              <a:t>38 </a:t>
            </a:r>
            <a:r>
              <a:rPr lang="ru-RU" sz="1600" spc="-7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600" spc="-1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ru-RU" sz="16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-15" dirty="0">
                <a:latin typeface="Arial" panose="020B0604020202020204" pitchFamily="34" charset="0"/>
                <a:cs typeface="Arial" panose="020B0604020202020204" pitchFamily="34" charset="0"/>
              </a:rPr>
              <a:t>27.</a:t>
            </a:r>
            <a:r>
              <a:rPr lang="ru-RU" sz="1600" spc="-3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sz="1600" spc="-15" dirty="0">
                <a:latin typeface="Arial" panose="020B0604020202020204" pitchFamily="34" charset="0"/>
                <a:cs typeface="Arial" panose="020B0604020202020204" pitchFamily="34" charset="0"/>
              </a:rPr>
              <a:t>6.</a:t>
            </a:r>
            <a:r>
              <a:rPr lang="ru-RU" sz="1600" spc="-3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600" spc="-15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sz="1600" spc="-25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600" spc="-15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16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-15" dirty="0">
                <a:latin typeface="Arial" panose="020B0604020202020204" pitchFamily="34" charset="0"/>
                <a:cs typeface="Arial" panose="020B0604020202020204" pitchFamily="34" charset="0"/>
              </a:rPr>
              <a:t>г.</a:t>
            </a:r>
            <a:r>
              <a:rPr lang="ru-RU" sz="1600" spc="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-10" dirty="0">
                <a:latin typeface="Arial" panose="020B0604020202020204" pitchFamily="34" charset="0"/>
                <a:cs typeface="Arial" panose="020B0604020202020204" pitchFamily="34" charset="0"/>
              </a:rPr>
              <a:t>(в ред.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Постановления Правительства РФ от 20.03.2021 № 423</a:t>
            </a:r>
            <a:r>
              <a:rPr lang="ru-RU" sz="1600" spc="-1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D9EDD690-273F-493C-9A9C-CB86A74854F7}"/>
              </a:ext>
            </a:extLst>
          </p:cNvPr>
          <p:cNvCxnSpPr>
            <a:cxnSpLocks/>
          </p:cNvCxnSpPr>
          <p:nvPr/>
        </p:nvCxnSpPr>
        <p:spPr>
          <a:xfrm>
            <a:off x="1802209" y="3147056"/>
            <a:ext cx="8640960" cy="13451"/>
          </a:xfrm>
          <a:prstGeom prst="line">
            <a:avLst/>
          </a:prstGeom>
          <a:ln>
            <a:solidFill>
              <a:srgbClr val="E646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bject 11"/>
          <p:cNvSpPr txBox="1"/>
          <p:nvPr/>
        </p:nvSpPr>
        <p:spPr>
          <a:xfrm>
            <a:off x="417462" y="3981821"/>
            <a:ext cx="11539976" cy="1231106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7700" marR="84315" algn="just"/>
            <a:r>
              <a:rPr lang="ru-RU" sz="1600" spc="-36" dirty="0">
                <a:latin typeface="Arial"/>
                <a:cs typeface="Arial"/>
              </a:rPr>
              <a:t>	Только Общее собрание принимает решение о возможности предоставления займов и наделении полномочиями по принятию решения о предоставлении займов правления СРО АС «</a:t>
            </a:r>
            <a:r>
              <a:rPr lang="ru-RU" sz="1600" spc="-36" dirty="0" err="1">
                <a:latin typeface="Arial"/>
                <a:cs typeface="Arial"/>
              </a:rPr>
              <a:t>Межрегионстройальянс</a:t>
            </a:r>
            <a:r>
              <a:rPr lang="ru-RU" sz="1600" spc="-36" dirty="0">
                <a:latin typeface="Arial"/>
                <a:cs typeface="Arial"/>
              </a:rPr>
              <a:t>».</a:t>
            </a:r>
          </a:p>
          <a:p>
            <a:pPr marL="7700" marR="84315" algn="just"/>
            <a:endParaRPr lang="ru-RU" sz="1600" spc="-36" dirty="0">
              <a:latin typeface="Arial"/>
              <a:cs typeface="Arial"/>
            </a:endParaRPr>
          </a:p>
          <a:p>
            <a:pPr marL="7700" marR="84315" algn="just"/>
            <a:r>
              <a:rPr lang="ru-RU" sz="1600" spc="-20" dirty="0">
                <a:latin typeface="Arial"/>
                <a:cs typeface="Arial"/>
              </a:rPr>
              <a:t>	Только Общее собрание утверждает/не утверждает Положение о компенсационном фонде обеспечения договорных обязательств (КФ ОДО), а также порядок выдачи займов и требования к заемщикам.</a:t>
            </a:r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D70DC221-34EC-48B4-A126-9B22B672593B}"/>
              </a:ext>
            </a:extLst>
          </p:cNvPr>
          <p:cNvSpPr txBox="1">
            <a:spLocks/>
          </p:cNvSpPr>
          <p:nvPr/>
        </p:nvSpPr>
        <p:spPr>
          <a:xfrm>
            <a:off x="314940" y="6468135"/>
            <a:ext cx="11557948" cy="38358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900" dirty="0">
                <a:latin typeface="Arial" panose="020B0604020202020204" pitchFamily="34" charset="0"/>
                <a:ea typeface="Kozuka Gothic Pr6N M" panose="020B0700000000000000" pitchFamily="34" charset="-128"/>
                <a:cs typeface="Arial" panose="020B0604020202020204" pitchFamily="34" charset="0"/>
              </a:rPr>
              <a:t>Реализация Постановления Правительства №</a:t>
            </a:r>
            <a:r>
              <a:rPr lang="en-US" sz="900" dirty="0">
                <a:latin typeface="Arial" panose="020B0604020202020204" pitchFamily="34" charset="0"/>
                <a:ea typeface="Kozuka Gothic Pr6N M" panose="020B0700000000000000" pitchFamily="34" charset="-128"/>
                <a:cs typeface="Arial" panose="020B0604020202020204" pitchFamily="34" charset="0"/>
              </a:rPr>
              <a:t> 938</a:t>
            </a:r>
            <a:r>
              <a:rPr lang="ru-RU" sz="900" dirty="0">
                <a:latin typeface="Arial" panose="020B0604020202020204" pitchFamily="34" charset="0"/>
                <a:ea typeface="Kozuka Gothic Pr6N M" panose="020B0700000000000000" pitchFamily="34" charset="-128"/>
                <a:cs typeface="Arial" panose="020B0604020202020204" pitchFamily="34" charset="0"/>
              </a:rPr>
              <a:t> от 27.07.2020 г. «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Положение об отдельных условиях предоставления займов членам СРО» </a:t>
            </a:r>
            <a:r>
              <a:rPr lang="ru-RU" sz="900" spc="-10" dirty="0">
                <a:latin typeface="Arial" pitchFamily="34" charset="0"/>
                <a:cs typeface="Arial" pitchFamily="34" charset="0"/>
              </a:rPr>
              <a:t>(в ред. </a:t>
            </a:r>
            <a:r>
              <a:rPr lang="ru-RU" sz="900" dirty="0">
                <a:latin typeface="Arial" pitchFamily="34" charset="0"/>
                <a:cs typeface="Arial" pitchFamily="34" charset="0"/>
              </a:rPr>
              <a:t>Постановления Правительства РФ от 20.03.2021 № 423)</a:t>
            </a:r>
            <a:endParaRPr lang="ru-RU" sz="900" dirty="0">
              <a:latin typeface="Arial" panose="020B0604020202020204" pitchFamily="34" charset="0"/>
              <a:ea typeface="Kozuka Gothic Pr6N M" panose="020B0700000000000000" pitchFamily="34" charset="-128"/>
              <a:cs typeface="Arial" panose="020B0604020202020204" pitchFamily="34" charset="0"/>
            </a:endParaRPr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678665E9-9F9E-4CAC-8319-C77AE795D139}"/>
              </a:ext>
            </a:extLst>
          </p:cNvPr>
          <p:cNvCxnSpPr>
            <a:cxnSpLocks/>
          </p:cNvCxnSpPr>
          <p:nvPr/>
        </p:nvCxnSpPr>
        <p:spPr>
          <a:xfrm>
            <a:off x="190550" y="6426821"/>
            <a:ext cx="11809312" cy="69691"/>
          </a:xfrm>
          <a:prstGeom prst="line">
            <a:avLst/>
          </a:prstGeom>
          <a:ln w="63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7D328450-DAB3-4E9F-B59C-9724C8380DA5}"/>
              </a:ext>
            </a:extLst>
          </p:cNvPr>
          <p:cNvSpPr txBox="1"/>
          <p:nvPr/>
        </p:nvSpPr>
        <p:spPr>
          <a:xfrm>
            <a:off x="349506" y="250929"/>
            <a:ext cx="115233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Нормативная база для выдачи займов членам саморегулируемой организации</a:t>
            </a: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1C34E607-0429-483C-AD85-63E7E031F7DA}"/>
              </a:ext>
            </a:extLst>
          </p:cNvPr>
          <p:cNvCxnSpPr>
            <a:cxnSpLocks/>
          </p:cNvCxnSpPr>
          <p:nvPr/>
        </p:nvCxnSpPr>
        <p:spPr>
          <a:xfrm>
            <a:off x="280658" y="692696"/>
            <a:ext cx="11592230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6831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Объект 2"/>
          <p:cNvSpPr txBox="1">
            <a:spLocks/>
          </p:cNvSpPr>
          <p:nvPr/>
        </p:nvSpPr>
        <p:spPr>
          <a:xfrm>
            <a:off x="229515" y="1340768"/>
            <a:ext cx="11728797" cy="482453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	1. Провести очное Общее собрание членов СРО с целью утверждения позиции о выдаче/о не выдаче займов;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	2. Направить в Ростехнадзор уведомление  о решении Общего собрания;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	3. Разработать в новой редакции Положение о компенсационном фонде обеспечения договорных обязательств;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	4. Утвердить общим собранием положения о  компенсационном фонде обеспечения договорных обязательств СРО и порядок выдачи займов;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	5. Направить в Ростехнадзор уведомление о решении Общего собрания;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	6. Ростехнадзор утверждает Положение о компенсационном фонде обеспечения договорных обязательств и размещает информацию на своем сайте;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	7. Выдавать займы возможно только после внесения сведений об изменениях в Положение о компенсационном фонде в государственный реестр.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B9A3E85E-46E0-4513-9F1B-91110481EE9D}"/>
              </a:ext>
            </a:extLst>
          </p:cNvPr>
          <p:cNvSpPr txBox="1">
            <a:spLocks/>
          </p:cNvSpPr>
          <p:nvPr/>
        </p:nvSpPr>
        <p:spPr>
          <a:xfrm>
            <a:off x="314940" y="6468135"/>
            <a:ext cx="11557948" cy="38358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900" dirty="0">
                <a:latin typeface="Arial" panose="020B0604020202020204" pitchFamily="34" charset="0"/>
                <a:ea typeface="Kozuka Gothic Pr6N M" panose="020B0700000000000000" pitchFamily="34" charset="-128"/>
                <a:cs typeface="Arial" panose="020B0604020202020204" pitchFamily="34" charset="0"/>
              </a:rPr>
              <a:t>Реализация Постановления Правительства №</a:t>
            </a:r>
            <a:r>
              <a:rPr lang="en-US" sz="900" dirty="0">
                <a:latin typeface="Arial" panose="020B0604020202020204" pitchFamily="34" charset="0"/>
                <a:ea typeface="Kozuka Gothic Pr6N M" panose="020B0700000000000000" pitchFamily="34" charset="-128"/>
                <a:cs typeface="Arial" panose="020B0604020202020204" pitchFamily="34" charset="0"/>
              </a:rPr>
              <a:t> 938</a:t>
            </a:r>
            <a:r>
              <a:rPr lang="ru-RU" sz="900" dirty="0">
                <a:latin typeface="Arial" panose="020B0604020202020204" pitchFamily="34" charset="0"/>
                <a:ea typeface="Kozuka Gothic Pr6N M" panose="020B0700000000000000" pitchFamily="34" charset="-128"/>
                <a:cs typeface="Arial" panose="020B0604020202020204" pitchFamily="34" charset="0"/>
              </a:rPr>
              <a:t> от 27.07.2020 г. «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Положение об отдельных условиях предоставления займов членам СРО» </a:t>
            </a:r>
            <a:r>
              <a:rPr lang="ru-RU" sz="900" spc="-10" dirty="0">
                <a:latin typeface="Arial" pitchFamily="34" charset="0"/>
                <a:cs typeface="Arial" pitchFamily="34" charset="0"/>
              </a:rPr>
              <a:t>(в ред. </a:t>
            </a:r>
            <a:r>
              <a:rPr lang="ru-RU" sz="900" dirty="0">
                <a:latin typeface="Arial" pitchFamily="34" charset="0"/>
                <a:cs typeface="Arial" pitchFamily="34" charset="0"/>
              </a:rPr>
              <a:t>Постановления Правительства РФ от 20.03.2021 № 423)</a:t>
            </a:r>
            <a:endParaRPr lang="ru-RU" sz="900" dirty="0">
              <a:latin typeface="Arial" panose="020B0604020202020204" pitchFamily="34" charset="0"/>
              <a:ea typeface="Kozuka Gothic Pr6N M" panose="020B0700000000000000" pitchFamily="34" charset="-128"/>
              <a:cs typeface="Arial" panose="020B0604020202020204" pitchFamily="34" charset="0"/>
            </a:endParaRP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BF634167-97E0-423F-81D4-98100A2A1B21}"/>
              </a:ext>
            </a:extLst>
          </p:cNvPr>
          <p:cNvCxnSpPr>
            <a:cxnSpLocks/>
          </p:cNvCxnSpPr>
          <p:nvPr/>
        </p:nvCxnSpPr>
        <p:spPr>
          <a:xfrm>
            <a:off x="190550" y="6426821"/>
            <a:ext cx="11809312" cy="69691"/>
          </a:xfrm>
          <a:prstGeom prst="line">
            <a:avLst/>
          </a:prstGeom>
          <a:ln w="63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A2671949-B720-4467-BEE1-C94C4A39709D}"/>
              </a:ext>
            </a:extLst>
          </p:cNvPr>
          <p:cNvCxnSpPr>
            <a:cxnSpLocks/>
          </p:cNvCxnSpPr>
          <p:nvPr/>
        </p:nvCxnSpPr>
        <p:spPr>
          <a:xfrm>
            <a:off x="280658" y="692696"/>
            <a:ext cx="11592230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BB38C96A-5F79-4C36-8C60-F80263FF8BE9}"/>
              </a:ext>
            </a:extLst>
          </p:cNvPr>
          <p:cNvSpPr txBox="1"/>
          <p:nvPr/>
        </p:nvSpPr>
        <p:spPr>
          <a:xfrm>
            <a:off x="355362" y="248645"/>
            <a:ext cx="115233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Внесение изменений во внутренние документы СРО АС «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Межрегионстройальянс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». Алгоритм действий.</a:t>
            </a:r>
          </a:p>
        </p:txBody>
      </p:sp>
    </p:spTree>
    <p:extLst>
      <p:ext uri="{BB962C8B-B14F-4D97-AF65-F5344CB8AC3E}">
        <p14:creationId xmlns:p14="http://schemas.microsoft.com/office/powerpoint/2010/main" val="892658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256960" y="1325408"/>
            <a:ext cx="11708470" cy="4824536"/>
          </a:xfrm>
          <a:prstGeom prst="rect">
            <a:avLst/>
          </a:prstGeom>
        </p:spPr>
        <p:txBody>
          <a:bodyPr vert="horz" wrap="square" lIns="90000" tIns="46800" rIns="90000" bIns="46800" spcCol="0" rtlCol="0">
            <a:noAutofit/>
          </a:bodyPr>
          <a:lstStyle/>
          <a:p>
            <a:pPr marL="7700" marR="84315" algn="just">
              <a:lnSpc>
                <a:spcPct val="150000"/>
              </a:lnSpc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	Раздел (глава) «Порядок выдачи займов  членам  СРО  и осуществления контроля за использованием средств предоставленных по таким займам» должен содержать:</a:t>
            </a:r>
          </a:p>
          <a:p>
            <a:pPr marL="7700" marR="84315" algn="just">
              <a:lnSpc>
                <a:spcPct val="150000"/>
              </a:lnSpc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	1. Процедуру предоставления займов;</a:t>
            </a:r>
          </a:p>
          <a:p>
            <a:pPr marL="7700" marR="84315" algn="just">
              <a:lnSpc>
                <a:spcPct val="150000"/>
              </a:lnSpc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	2. Определение размеров займов  для одного члена СРО;</a:t>
            </a:r>
          </a:p>
          <a:p>
            <a:pPr marL="7700" marR="84315" algn="just">
              <a:lnSpc>
                <a:spcPct val="150000"/>
              </a:lnSpc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	3. Значение процентов за пользование такими займами;</a:t>
            </a:r>
          </a:p>
          <a:p>
            <a:pPr marL="7700" marR="84315" algn="just">
              <a:lnSpc>
                <a:spcPct val="150000"/>
              </a:lnSpc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	4. Срок предоставления займа;</a:t>
            </a:r>
          </a:p>
          <a:p>
            <a:pPr marL="7700" marR="84315" algn="just">
              <a:lnSpc>
                <a:spcPct val="150000"/>
              </a:lnSpc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	5. Цели предоставления займов;</a:t>
            </a:r>
          </a:p>
          <a:p>
            <a:pPr marL="7700" marR="84315" algn="just">
              <a:lnSpc>
                <a:spcPct val="150000"/>
              </a:lnSpc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	6. Требования к членами СРО, которым могут быть предоставлены указанные займы;</a:t>
            </a:r>
          </a:p>
          <a:p>
            <a:pPr marL="7700" marR="84315">
              <a:lnSpc>
                <a:spcPct val="150000"/>
              </a:lnSpc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	7. Порядок и сроки рассмотрения заявок на получение займов и принятия решений о предоставлении займов;</a:t>
            </a:r>
          </a:p>
          <a:p>
            <a:pPr marL="7700" marR="84315" algn="just">
              <a:lnSpc>
                <a:spcPct val="150000"/>
              </a:lnSpc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	8. Порядок контроля за использованием средств, предоставленных по таким займам;</a:t>
            </a:r>
          </a:p>
          <a:p>
            <a:pPr marL="7700" marR="84315" algn="just">
              <a:lnSpc>
                <a:spcPct val="150000"/>
              </a:lnSpc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	9. Основания для отказа в предоставлении займа.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00" marR="84315" algn="just">
              <a:lnSpc>
                <a:spcPct val="150000"/>
              </a:lnSpc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Порядок возмещения средств компенсационного фонда ОДО в случае не возврата заемных средств.</a:t>
            </a:r>
          </a:p>
          <a:p>
            <a:pPr marL="7700" marR="84315" algn="just">
              <a:lnSpc>
                <a:spcPct val="150000"/>
              </a:lnSpc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ECF00360-6A25-41C5-BE4E-2F7ECA48D5F5}"/>
              </a:ext>
            </a:extLst>
          </p:cNvPr>
          <p:cNvSpPr txBox="1">
            <a:spLocks/>
          </p:cNvSpPr>
          <p:nvPr/>
        </p:nvSpPr>
        <p:spPr>
          <a:xfrm>
            <a:off x="314940" y="6468135"/>
            <a:ext cx="11557948" cy="38358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900" dirty="0">
                <a:latin typeface="Arial" panose="020B0604020202020204" pitchFamily="34" charset="0"/>
                <a:ea typeface="Kozuka Gothic Pr6N M" panose="020B0700000000000000" pitchFamily="34" charset="-128"/>
                <a:cs typeface="Arial" panose="020B0604020202020204" pitchFamily="34" charset="0"/>
              </a:rPr>
              <a:t>Реализация Постановления Правительства №</a:t>
            </a:r>
            <a:r>
              <a:rPr lang="en-US" sz="900" dirty="0">
                <a:latin typeface="Arial" panose="020B0604020202020204" pitchFamily="34" charset="0"/>
                <a:ea typeface="Kozuka Gothic Pr6N M" panose="020B0700000000000000" pitchFamily="34" charset="-128"/>
                <a:cs typeface="Arial" panose="020B0604020202020204" pitchFamily="34" charset="0"/>
              </a:rPr>
              <a:t> 938</a:t>
            </a:r>
            <a:r>
              <a:rPr lang="ru-RU" sz="900" dirty="0">
                <a:latin typeface="Arial" panose="020B0604020202020204" pitchFamily="34" charset="0"/>
                <a:ea typeface="Kozuka Gothic Pr6N M" panose="020B0700000000000000" pitchFamily="34" charset="-128"/>
                <a:cs typeface="Arial" panose="020B0604020202020204" pitchFamily="34" charset="0"/>
              </a:rPr>
              <a:t> от 27.07.2020 г. «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Положение об отдельных условиях предоставления займов членам СРО» </a:t>
            </a:r>
            <a:r>
              <a:rPr lang="ru-RU" sz="900" spc="-10" dirty="0">
                <a:latin typeface="Arial" pitchFamily="34" charset="0"/>
                <a:cs typeface="Arial" pitchFamily="34" charset="0"/>
              </a:rPr>
              <a:t>(в ред. </a:t>
            </a:r>
            <a:r>
              <a:rPr lang="ru-RU" sz="900" dirty="0">
                <a:latin typeface="Arial" pitchFamily="34" charset="0"/>
                <a:cs typeface="Arial" pitchFamily="34" charset="0"/>
              </a:rPr>
              <a:t>Постановления Правительства РФ от 20.03.2021 № 423)</a:t>
            </a:r>
            <a:endParaRPr lang="ru-RU" sz="900" dirty="0">
              <a:latin typeface="Arial" panose="020B0604020202020204" pitchFamily="34" charset="0"/>
              <a:ea typeface="Kozuka Gothic Pr6N M" panose="020B0700000000000000" pitchFamily="34" charset="-128"/>
              <a:cs typeface="Arial" panose="020B0604020202020204" pitchFamily="34" charset="0"/>
            </a:endParaRP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FE0BD82E-4A64-47F6-B70C-C25AF152BC51}"/>
              </a:ext>
            </a:extLst>
          </p:cNvPr>
          <p:cNvCxnSpPr>
            <a:cxnSpLocks/>
          </p:cNvCxnSpPr>
          <p:nvPr/>
        </p:nvCxnSpPr>
        <p:spPr>
          <a:xfrm>
            <a:off x="190550" y="6426821"/>
            <a:ext cx="11809312" cy="69691"/>
          </a:xfrm>
          <a:prstGeom prst="line">
            <a:avLst/>
          </a:prstGeom>
          <a:ln w="63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F1816746-C563-481D-BB5D-F8BB92F089FC}"/>
              </a:ext>
            </a:extLst>
          </p:cNvPr>
          <p:cNvSpPr txBox="1"/>
          <p:nvPr/>
        </p:nvSpPr>
        <p:spPr>
          <a:xfrm>
            <a:off x="349505" y="231197"/>
            <a:ext cx="115233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Разработка новой редакции Положения о компенсационном фонде ОДО</a:t>
            </a: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D76803A3-912B-4DED-9C7E-54A9312F1DEE}"/>
              </a:ext>
            </a:extLst>
          </p:cNvPr>
          <p:cNvCxnSpPr>
            <a:cxnSpLocks/>
          </p:cNvCxnSpPr>
          <p:nvPr/>
        </p:nvCxnSpPr>
        <p:spPr>
          <a:xfrm>
            <a:off x="280658" y="692696"/>
            <a:ext cx="11592230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4965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9777" y="834971"/>
            <a:ext cx="11449272" cy="58693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Выплату заработной платы работникам члена СРО, а также уплату в отношении таких работников налога на доходы физических лиц, страховых взносов по обязательному социальному страхованию, страховых взносов по обязательному медицинскому страхованию и страховых взносов по обязательному пенсионному страхованию; </a:t>
            </a:r>
          </a:p>
          <a:p>
            <a:pPr marL="292950" indent="-285750"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Приобретение строительных материалов, конструкций, оборудования по заключенным договорам (контрактам) в соответствии с 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44-ФЗ,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223-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ФЗ и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постановлением Правительства  РФ от 01.07.2016 года № 615, а так же </a:t>
            </a:r>
            <a:r>
              <a:rPr lang="ru-RU" sz="14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также для выполнения работ по договорам, заключенным в целях строительства многоквартирных домов в соответствии с федеральным законом от 30.12.2004 №214-ФЗ;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Уплату вознаграждения банку за предоставление новой банковской гарантии или внесение изменений в ранее выданную банковскую гарантию;</a:t>
            </a:r>
            <a:r>
              <a:rPr lang="ru-RU" sz="14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Уплату обеспечения заявки на участие в закупке  в целях заключения договора подряда;</a:t>
            </a:r>
          </a:p>
          <a:p>
            <a:pPr marL="285750" indent="-285750"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Приобретение строительных материалов, конструкций, оборудования для выполнения работ по строительству, реконструкции, капитальному ремонту объектов здравоохранения, образования, культуры, спорта,  объектов социального обслуживания населения на основании концессионных соглашений и (или) соглашений о государственно-частном партнерстве,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муниципально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-частном партнерстве; </a:t>
            </a:r>
          </a:p>
          <a:p>
            <a:pPr marL="285750" indent="-285750"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Приобретение электронных вычислительных машин (типовых программ для них), обеспечивающих формирование и ведение информационной модели объекта капитального строительства</a:t>
            </a:r>
          </a:p>
          <a:p>
            <a:pPr algn="ctr">
              <a:lnSpc>
                <a:spcPct val="150000"/>
              </a:lnSpc>
            </a:pPr>
            <a:r>
              <a:rPr 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Максимальный срок предоставления займа составляет один год, а если заем предоставляется для приобретения стройматериалов или оборудования, то срок предоставления займа не может составлять более 5 рабочих дней со дня указанного в договоре подряда срока исполнения обязательств.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C7360B9-C95F-4DDD-BFB5-396CE6F36688}"/>
              </a:ext>
            </a:extLst>
          </p:cNvPr>
          <p:cNvSpPr/>
          <p:nvPr/>
        </p:nvSpPr>
        <p:spPr>
          <a:xfrm>
            <a:off x="478582" y="188640"/>
            <a:ext cx="112332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Заем может быть предоставлен на следующие цели:</a:t>
            </a:r>
          </a:p>
          <a:p>
            <a:pPr algn="ctr"/>
            <a:endParaRPr lang="ru-RU" b="1" dirty="0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2BF60B12-E27B-41DB-8C6F-4AAD8FB0893B}"/>
              </a:ext>
            </a:extLst>
          </p:cNvPr>
          <p:cNvCxnSpPr>
            <a:cxnSpLocks/>
          </p:cNvCxnSpPr>
          <p:nvPr/>
        </p:nvCxnSpPr>
        <p:spPr>
          <a:xfrm>
            <a:off x="280658" y="692696"/>
            <a:ext cx="11592230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75341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4245</TotalTime>
  <Words>2525</Words>
  <Application>Microsoft Office PowerPoint</Application>
  <PresentationFormat>Произвольный</PresentationFormat>
  <Paragraphs>225</Paragraphs>
  <Slides>16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(Основной текст)</vt:lpstr>
      <vt:lpstr>Kozuka Gothic Pr6N M</vt:lpstr>
      <vt:lpstr>Lato</vt:lpstr>
      <vt:lpstr>Times New Roman</vt:lpstr>
      <vt:lpstr>Wingdings</vt:lpstr>
      <vt:lpstr>Тема Office</vt:lpstr>
      <vt:lpstr>Реализация Постановления Правительства № 938 от 27.06.2020 г.  «Об утверждении Положения об отдельных условиях предоставления займов членам саморегулируемых организаций и порядке осуществления контроля за использованием средств, предоставленных по таким займам»  (в ред. Постановления Правительства РФ от 20.03.2021 № 423  «О внесении изменений в Положение об отдельных условиях предоставления займов членам саморегулируемых организаций и порядке осуществления контроля за использованием средств, предоставленных по таким займам»)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Артем Ткачев</dc:creator>
  <cp:lastModifiedBy>Францева Елена</cp:lastModifiedBy>
  <cp:revision>704</cp:revision>
  <cp:lastPrinted>2022-04-13T12:20:28Z</cp:lastPrinted>
  <dcterms:created xsi:type="dcterms:W3CDTF">2020-07-14T12:30:30Z</dcterms:created>
  <dcterms:modified xsi:type="dcterms:W3CDTF">2022-04-26T08:22:22Z</dcterms:modified>
</cp:coreProperties>
</file>