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8" r:id="rId2"/>
    <p:sldId id="271" r:id="rId3"/>
    <p:sldId id="276" r:id="rId4"/>
    <p:sldId id="278" r:id="rId5"/>
    <p:sldId id="279" r:id="rId6"/>
    <p:sldId id="280" r:id="rId7"/>
    <p:sldId id="281" r:id="rId8"/>
    <p:sldId id="282" r:id="rId9"/>
    <p:sldId id="262" r:id="rId10"/>
    <p:sldId id="267" r:id="rId11"/>
  </p:sldIdLst>
  <p:sldSz cx="12192000" cy="6858000"/>
  <p:notesSz cx="6797675" cy="9929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B96E7E51-C19A-4080-AC7A-68177303D24B}">
          <p14:sldIdLst>
            <p14:sldId id="268"/>
            <p14:sldId id="271"/>
            <p14:sldId id="276"/>
            <p14:sldId id="278"/>
            <p14:sldId id="279"/>
            <p14:sldId id="280"/>
            <p14:sldId id="281"/>
            <p14:sldId id="282"/>
            <p14:sldId id="262"/>
            <p14:sldId id="267"/>
          </p14:sldIdLst>
        </p14:section>
      </p14:sectionLst>
    </p:ext>
    <p:ext uri="{EFAFB233-063F-42B5-8137-9DF3F51BA10A}">
      <p15:sldGuideLst xmlns:p15="http://schemas.microsoft.com/office/powerpoint/2012/main">
        <p15:guide id="1" orient="horz" pos="2160" userDrawn="1">
          <p15:clr>
            <a:srgbClr val="A4A3A4"/>
          </p15:clr>
        </p15:guide>
        <p15:guide id="2" pos="3840">
          <p15:clr>
            <a:srgbClr val="A4A3A4"/>
          </p15:clr>
        </p15:guide>
        <p15:guide id="3" orient="horz" pos="1752" userDrawn="1">
          <p15:clr>
            <a:srgbClr val="A4A3A4"/>
          </p15:clr>
        </p15:guide>
        <p15:guide id="4" pos="189" userDrawn="1">
          <p15:clr>
            <a:srgbClr val="A4A3A4"/>
          </p15:clr>
        </p15:guide>
        <p15:guide id="5" pos="4044" userDrawn="1">
          <p15:clr>
            <a:srgbClr val="A4A3A4"/>
          </p15:clr>
        </p15:guide>
        <p15:guide id="6" pos="7446" userDrawn="1">
          <p15:clr>
            <a:srgbClr val="A4A3A4"/>
          </p15:clr>
        </p15:guide>
        <p15:guide id="7" orient="horz" pos="13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1E25"/>
    <a:srgbClr val="BA2E2F"/>
    <a:srgbClr val="E84524"/>
    <a:srgbClr val="E7442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466" y="72"/>
      </p:cViewPr>
      <p:guideLst>
        <p:guide orient="horz" pos="2160"/>
        <p:guide pos="3840"/>
        <p:guide orient="horz" pos="1752"/>
        <p:guide pos="189"/>
        <p:guide pos="4044"/>
        <p:guide pos="7446"/>
        <p:guide orient="horz" pos="13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6CD82E33-29F3-4D67-8D67-1879E8D0F139}" type="datetimeFigureOut">
              <a:rPr lang="ru-RU" smtClean="0"/>
              <a:pPr/>
              <a:t>27.04.2022</a:t>
            </a:fld>
            <a:endParaRPr lang="ru-RU"/>
          </a:p>
        </p:txBody>
      </p:sp>
      <p:sp>
        <p:nvSpPr>
          <p:cNvPr id="4" name="Образ слайда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78375"/>
            <a:ext cx="5438775" cy="3910013"/>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31338"/>
            <a:ext cx="2946400" cy="498475"/>
          </a:xfrm>
          <a:prstGeom prst="rect">
            <a:avLst/>
          </a:prstGeom>
        </p:spPr>
        <p:txBody>
          <a:bodyPr vert="horz" lIns="91440" tIns="45720" rIns="91440" bIns="45720" rtlCol="0" anchor="b"/>
          <a:lstStyle>
            <a:lvl1pPr algn="r">
              <a:defRPr sz="1200"/>
            </a:lvl1pPr>
          </a:lstStyle>
          <a:p>
            <a:fld id="{F145AA83-990B-4F74-BF17-054543CA5676}" type="slidenum">
              <a:rPr lang="ru-RU" smtClean="0"/>
              <a:pPr/>
              <a:t>‹#›</a:t>
            </a:fld>
            <a:endParaRPr lang="ru-RU"/>
          </a:p>
        </p:txBody>
      </p:sp>
    </p:spTree>
    <p:extLst>
      <p:ext uri="{BB962C8B-B14F-4D97-AF65-F5344CB8AC3E}">
        <p14:creationId xmlns:p14="http://schemas.microsoft.com/office/powerpoint/2010/main" val="2761141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Сюда надо вставить нормальный логотип</a:t>
            </a:r>
            <a:r>
              <a:rPr lang="ru-RU" baseline="0" dirty="0"/>
              <a:t> СРО АСО ПОСО. Обратиться можно к </a:t>
            </a:r>
            <a:r>
              <a:rPr lang="ru-RU" baseline="0" dirty="0" err="1"/>
              <a:t>Силачеву</a:t>
            </a:r>
            <a:r>
              <a:rPr lang="ru-RU" baseline="0" dirty="0"/>
              <a:t> Максиму</a:t>
            </a:r>
            <a:endParaRPr lang="ru-RU" dirty="0"/>
          </a:p>
        </p:txBody>
      </p:sp>
      <p:sp>
        <p:nvSpPr>
          <p:cNvPr id="4" name="Номер слайда 3"/>
          <p:cNvSpPr>
            <a:spLocks noGrp="1"/>
          </p:cNvSpPr>
          <p:nvPr>
            <p:ph type="sldNum" sz="quarter" idx="10"/>
          </p:nvPr>
        </p:nvSpPr>
        <p:spPr/>
        <p:txBody>
          <a:bodyPr/>
          <a:lstStyle/>
          <a:p>
            <a:fld id="{F145AA83-990B-4F74-BF17-054543CA5676}" type="slidenum">
              <a:rPr lang="ru-RU" smtClean="0"/>
              <a:pPr/>
              <a:t>4</a:t>
            </a:fld>
            <a:endParaRPr lang="ru-RU"/>
          </a:p>
        </p:txBody>
      </p:sp>
    </p:spTree>
    <p:extLst>
      <p:ext uri="{BB962C8B-B14F-4D97-AF65-F5344CB8AC3E}">
        <p14:creationId xmlns:p14="http://schemas.microsoft.com/office/powerpoint/2010/main" val="3118540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Сюда надо вставить нормальный логотип</a:t>
            </a:r>
            <a:r>
              <a:rPr lang="ru-RU" baseline="0" dirty="0"/>
              <a:t> СРО АСО ПОСО. Обратиться можно к </a:t>
            </a:r>
            <a:r>
              <a:rPr lang="ru-RU" baseline="0" dirty="0" err="1"/>
              <a:t>Силачеву</a:t>
            </a:r>
            <a:r>
              <a:rPr lang="ru-RU" baseline="0" dirty="0"/>
              <a:t> Максиму</a:t>
            </a:r>
            <a:endParaRPr lang="ru-RU" dirty="0"/>
          </a:p>
        </p:txBody>
      </p:sp>
      <p:sp>
        <p:nvSpPr>
          <p:cNvPr id="4" name="Номер слайда 3"/>
          <p:cNvSpPr>
            <a:spLocks noGrp="1"/>
          </p:cNvSpPr>
          <p:nvPr>
            <p:ph type="sldNum" sz="quarter" idx="10"/>
          </p:nvPr>
        </p:nvSpPr>
        <p:spPr/>
        <p:txBody>
          <a:bodyPr/>
          <a:lstStyle/>
          <a:p>
            <a:fld id="{F145AA83-990B-4F74-BF17-054543CA5676}" type="slidenum">
              <a:rPr lang="ru-RU" smtClean="0"/>
              <a:pPr/>
              <a:t>5</a:t>
            </a:fld>
            <a:endParaRPr lang="ru-RU"/>
          </a:p>
        </p:txBody>
      </p:sp>
    </p:spTree>
    <p:extLst>
      <p:ext uri="{BB962C8B-B14F-4D97-AF65-F5344CB8AC3E}">
        <p14:creationId xmlns:p14="http://schemas.microsoft.com/office/powerpoint/2010/main" val="3436523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Сюда надо вставить нормальный логотип</a:t>
            </a:r>
            <a:r>
              <a:rPr lang="ru-RU" baseline="0" dirty="0"/>
              <a:t> СРО АСО ПОСО. Обратиться можно к </a:t>
            </a:r>
            <a:r>
              <a:rPr lang="ru-RU" baseline="0" dirty="0" err="1"/>
              <a:t>Силачеву</a:t>
            </a:r>
            <a:r>
              <a:rPr lang="ru-RU" baseline="0" dirty="0"/>
              <a:t> Максиму</a:t>
            </a:r>
            <a:endParaRPr lang="ru-RU" dirty="0"/>
          </a:p>
        </p:txBody>
      </p:sp>
      <p:sp>
        <p:nvSpPr>
          <p:cNvPr id="4" name="Номер слайда 3"/>
          <p:cNvSpPr>
            <a:spLocks noGrp="1"/>
          </p:cNvSpPr>
          <p:nvPr>
            <p:ph type="sldNum" sz="quarter" idx="10"/>
          </p:nvPr>
        </p:nvSpPr>
        <p:spPr/>
        <p:txBody>
          <a:bodyPr/>
          <a:lstStyle/>
          <a:p>
            <a:fld id="{F145AA83-990B-4F74-BF17-054543CA5676}" type="slidenum">
              <a:rPr lang="ru-RU" smtClean="0"/>
              <a:pPr/>
              <a:t>6</a:t>
            </a:fld>
            <a:endParaRPr lang="ru-RU"/>
          </a:p>
        </p:txBody>
      </p:sp>
    </p:spTree>
    <p:extLst>
      <p:ext uri="{BB962C8B-B14F-4D97-AF65-F5344CB8AC3E}">
        <p14:creationId xmlns:p14="http://schemas.microsoft.com/office/powerpoint/2010/main" val="3899948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Сюда надо вставить нормальный логотип</a:t>
            </a:r>
            <a:r>
              <a:rPr lang="ru-RU" baseline="0" dirty="0"/>
              <a:t> СРО АСО ПОСО. Обратиться можно к </a:t>
            </a:r>
            <a:r>
              <a:rPr lang="ru-RU" baseline="0" dirty="0" err="1"/>
              <a:t>Силачеву</a:t>
            </a:r>
            <a:r>
              <a:rPr lang="ru-RU" baseline="0" dirty="0"/>
              <a:t> Максиму</a:t>
            </a:r>
            <a:endParaRPr lang="ru-RU" dirty="0"/>
          </a:p>
        </p:txBody>
      </p:sp>
      <p:sp>
        <p:nvSpPr>
          <p:cNvPr id="4" name="Номер слайда 3"/>
          <p:cNvSpPr>
            <a:spLocks noGrp="1"/>
          </p:cNvSpPr>
          <p:nvPr>
            <p:ph type="sldNum" sz="quarter" idx="10"/>
          </p:nvPr>
        </p:nvSpPr>
        <p:spPr/>
        <p:txBody>
          <a:bodyPr/>
          <a:lstStyle/>
          <a:p>
            <a:fld id="{F145AA83-990B-4F74-BF17-054543CA5676}" type="slidenum">
              <a:rPr lang="ru-RU" smtClean="0"/>
              <a:pPr/>
              <a:t>7</a:t>
            </a:fld>
            <a:endParaRPr lang="ru-RU"/>
          </a:p>
        </p:txBody>
      </p:sp>
    </p:spTree>
    <p:extLst>
      <p:ext uri="{BB962C8B-B14F-4D97-AF65-F5344CB8AC3E}">
        <p14:creationId xmlns:p14="http://schemas.microsoft.com/office/powerpoint/2010/main" val="3665357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Сюда надо вставить нормальный логотип</a:t>
            </a:r>
            <a:r>
              <a:rPr lang="ru-RU" baseline="0" dirty="0"/>
              <a:t> СРО АСО ПОСО. Обратиться можно к </a:t>
            </a:r>
            <a:r>
              <a:rPr lang="ru-RU" baseline="0" dirty="0" err="1"/>
              <a:t>Силачеву</a:t>
            </a:r>
            <a:r>
              <a:rPr lang="ru-RU" baseline="0" dirty="0"/>
              <a:t> Максиму</a:t>
            </a:r>
            <a:endParaRPr lang="ru-RU" dirty="0"/>
          </a:p>
        </p:txBody>
      </p:sp>
      <p:sp>
        <p:nvSpPr>
          <p:cNvPr id="4" name="Номер слайда 3"/>
          <p:cNvSpPr>
            <a:spLocks noGrp="1"/>
          </p:cNvSpPr>
          <p:nvPr>
            <p:ph type="sldNum" sz="quarter" idx="10"/>
          </p:nvPr>
        </p:nvSpPr>
        <p:spPr/>
        <p:txBody>
          <a:bodyPr/>
          <a:lstStyle/>
          <a:p>
            <a:fld id="{F145AA83-990B-4F74-BF17-054543CA5676}" type="slidenum">
              <a:rPr lang="ru-RU" smtClean="0"/>
              <a:pPr/>
              <a:t>8</a:t>
            </a:fld>
            <a:endParaRPr lang="ru-RU"/>
          </a:p>
        </p:txBody>
      </p:sp>
    </p:spTree>
    <p:extLst>
      <p:ext uri="{BB962C8B-B14F-4D97-AF65-F5344CB8AC3E}">
        <p14:creationId xmlns:p14="http://schemas.microsoft.com/office/powerpoint/2010/main" val="2603044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Сюда надо вставить нормальный логотип</a:t>
            </a:r>
            <a:r>
              <a:rPr lang="ru-RU" baseline="0" dirty="0"/>
              <a:t> СРО АСО ПОСО. Обратиться можно к </a:t>
            </a:r>
            <a:r>
              <a:rPr lang="ru-RU" baseline="0" dirty="0" err="1"/>
              <a:t>Силачеву</a:t>
            </a:r>
            <a:r>
              <a:rPr lang="ru-RU" baseline="0" dirty="0"/>
              <a:t> Максиму</a:t>
            </a:r>
            <a:endParaRPr lang="ru-RU" dirty="0"/>
          </a:p>
        </p:txBody>
      </p:sp>
      <p:sp>
        <p:nvSpPr>
          <p:cNvPr id="4" name="Номер слайда 3"/>
          <p:cNvSpPr>
            <a:spLocks noGrp="1"/>
          </p:cNvSpPr>
          <p:nvPr>
            <p:ph type="sldNum" sz="quarter" idx="10"/>
          </p:nvPr>
        </p:nvSpPr>
        <p:spPr/>
        <p:txBody>
          <a:bodyPr/>
          <a:lstStyle/>
          <a:p>
            <a:fld id="{F145AA83-990B-4F74-BF17-054543CA5676}" type="slidenum">
              <a:rPr lang="ru-RU" smtClean="0"/>
              <a:pPr/>
              <a:t>9</a:t>
            </a:fld>
            <a:endParaRPr lang="ru-RU"/>
          </a:p>
        </p:txBody>
      </p:sp>
    </p:spTree>
    <p:extLst>
      <p:ext uri="{BB962C8B-B14F-4D97-AF65-F5344CB8AC3E}">
        <p14:creationId xmlns:p14="http://schemas.microsoft.com/office/powerpoint/2010/main" val="3798417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141311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2640298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232604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342390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4158990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2074828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212325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1533483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480056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297388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0D768E2-09B3-42A3-9462-DF7D0F744154}" type="datetimeFigureOut">
              <a:rPr lang="ru-RU" smtClean="0"/>
              <a:pPr/>
              <a:t>27.04.2022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99B25A-C89D-41CD-9611-C30EB5A71D3C}" type="slidenum">
              <a:rPr lang="ru-RU" smtClean="0"/>
              <a:pPr/>
              <a:t>‹#›</a:t>
            </a:fld>
            <a:endParaRPr lang="ru-RU"/>
          </a:p>
        </p:txBody>
      </p:sp>
    </p:spTree>
    <p:extLst>
      <p:ext uri="{BB962C8B-B14F-4D97-AF65-F5344CB8AC3E}">
        <p14:creationId xmlns:p14="http://schemas.microsoft.com/office/powerpoint/2010/main" val="342670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768E2-09B3-42A3-9462-DF7D0F744154}" type="datetimeFigureOut">
              <a:rPr lang="ru-RU" smtClean="0"/>
              <a:pPr/>
              <a:t>27.04.2022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9B25A-C89D-41CD-9611-C30EB5A71D3C}" type="slidenum">
              <a:rPr lang="ru-RU" smtClean="0"/>
              <a:pPr/>
              <a:t>‹#›</a:t>
            </a:fld>
            <a:endParaRPr lang="ru-RU"/>
          </a:p>
        </p:txBody>
      </p:sp>
    </p:spTree>
    <p:extLst>
      <p:ext uri="{BB962C8B-B14F-4D97-AF65-F5344CB8AC3E}">
        <p14:creationId xmlns:p14="http://schemas.microsoft.com/office/powerpoint/2010/main" val="3390590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belous@s-nrg.ru"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3.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0D8456D2-A133-4223-9F85-DD3092C4A0F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175" t="3819" r="3175" b="3819"/>
          <a:stretch/>
        </p:blipFill>
        <p:spPr>
          <a:xfrm>
            <a:off x="8991296" y="897740"/>
            <a:ext cx="1517677" cy="1499161"/>
          </a:xfrm>
          <a:prstGeom prst="rect">
            <a:avLst/>
          </a:prstGeom>
        </p:spPr>
      </p:pic>
      <p:sp>
        <p:nvSpPr>
          <p:cNvPr id="2" name="Заголовок 1"/>
          <p:cNvSpPr>
            <a:spLocks noGrp="1"/>
          </p:cNvSpPr>
          <p:nvPr>
            <p:ph type="ctrTitle"/>
          </p:nvPr>
        </p:nvSpPr>
        <p:spPr>
          <a:xfrm>
            <a:off x="2001078" y="3721345"/>
            <a:ext cx="8189844" cy="1788464"/>
          </a:xfrm>
        </p:spPr>
        <p:txBody>
          <a:bodyPr anchor="ctr">
            <a:normAutofit/>
          </a:bodyPr>
          <a:lstStyle/>
          <a:p>
            <a:r>
              <a:rPr lang="ru-RU" sz="2200" dirty="0" smtClean="0">
                <a:latin typeface="+mn-lt"/>
              </a:rPr>
              <a:t>Отчет о деятельности правления </a:t>
            </a:r>
            <a:r>
              <a:rPr lang="ru-RU" sz="2200" dirty="0">
                <a:latin typeface="+mn-lt"/>
              </a:rPr>
              <a:t>СРО АС «</a:t>
            </a:r>
            <a:r>
              <a:rPr lang="ru-RU" sz="2200" dirty="0" err="1">
                <a:latin typeface="+mn-lt"/>
              </a:rPr>
              <a:t>Межрегионстройальянс</a:t>
            </a:r>
            <a:r>
              <a:rPr lang="ru-RU" sz="2200" dirty="0">
                <a:latin typeface="+mn-lt"/>
              </a:rPr>
              <a:t>» </a:t>
            </a:r>
            <a:r>
              <a:rPr lang="ru-RU" sz="2200" dirty="0" smtClean="0">
                <a:latin typeface="+mn-lt"/>
              </a:rPr>
              <a:t>за 2021 </a:t>
            </a:r>
            <a:r>
              <a:rPr lang="ru-RU" sz="2200" dirty="0">
                <a:latin typeface="+mn-lt"/>
              </a:rPr>
              <a:t>г.</a:t>
            </a:r>
          </a:p>
        </p:txBody>
      </p:sp>
      <p:pic>
        <p:nvPicPr>
          <p:cNvPr id="4" name="Рисунок 3"/>
          <p:cNvPicPr/>
          <p:nvPr/>
        </p:nvPicPr>
        <p:blipFill>
          <a:blip r:embed="rId3" cstate="print">
            <a:extLst>
              <a:ext uri="{28A0092B-C50C-407E-A947-70E740481C1C}">
                <a14:useLocalDpi xmlns:a14="http://schemas.microsoft.com/office/drawing/2010/main" val="0"/>
              </a:ext>
            </a:extLst>
          </a:blip>
          <a:stretch>
            <a:fillRect/>
          </a:stretch>
        </p:blipFill>
        <p:spPr>
          <a:xfrm>
            <a:off x="1747033" y="899614"/>
            <a:ext cx="5785612" cy="1580317"/>
          </a:xfrm>
          <a:prstGeom prst="rect">
            <a:avLst/>
          </a:prstGeom>
        </p:spPr>
      </p:pic>
      <p:cxnSp>
        <p:nvCxnSpPr>
          <p:cNvPr id="12" name="Прямая соединительная линия 11"/>
          <p:cNvCxnSpPr/>
          <p:nvPr/>
        </p:nvCxnSpPr>
        <p:spPr>
          <a:xfrm>
            <a:off x="8260834" y="574225"/>
            <a:ext cx="2274" cy="211761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0360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944895"/>
            <a:ext cx="10515600" cy="4351338"/>
          </a:xfrm>
        </p:spPr>
        <p:txBody>
          <a:bodyPr/>
          <a:lstStyle/>
          <a:p>
            <a:pPr marL="0" indent="0" algn="ctr">
              <a:buNone/>
            </a:pPr>
            <a:r>
              <a:rPr lang="ru-RU" dirty="0"/>
              <a:t> </a:t>
            </a:r>
            <a:r>
              <a:rPr lang="ru-RU" sz="2200" dirty="0">
                <a:latin typeface="Calibri (Основной текст)"/>
                <a:cs typeface="Times New Roman" panose="02020603050405020304" pitchFamily="18" charset="0"/>
              </a:rPr>
              <a:t>Доклад подготовила</a:t>
            </a:r>
            <a:br>
              <a:rPr lang="ru-RU" sz="2200" dirty="0">
                <a:latin typeface="Calibri (Основной текст)"/>
                <a:cs typeface="Times New Roman" panose="02020603050405020304" pitchFamily="18" charset="0"/>
              </a:rPr>
            </a:br>
            <a:endParaRPr lang="ru-RU" sz="2200" dirty="0">
              <a:latin typeface="Calibri (Основной текст)"/>
              <a:cs typeface="Times New Roman" panose="02020603050405020304" pitchFamily="18" charset="0"/>
            </a:endParaRPr>
          </a:p>
          <a:p>
            <a:pPr marL="0" indent="0" algn="ctr">
              <a:buNone/>
            </a:pPr>
            <a:r>
              <a:rPr lang="ru-RU" sz="2200" b="1" dirty="0">
                <a:latin typeface="Calibri (Основной текст)"/>
                <a:cs typeface="Times New Roman" panose="02020603050405020304" pitchFamily="18" charset="0"/>
              </a:rPr>
              <a:t>Председатель Правления СРО АС «</a:t>
            </a:r>
            <a:r>
              <a:rPr lang="ru-RU" sz="2200" b="1" dirty="0" err="1">
                <a:latin typeface="Calibri (Основной текст)"/>
                <a:cs typeface="Times New Roman" panose="02020603050405020304" pitchFamily="18" charset="0"/>
              </a:rPr>
              <a:t>Межрегионстройальянс</a:t>
            </a:r>
            <a:r>
              <a:rPr lang="ru-RU" sz="2200" b="1" dirty="0">
                <a:latin typeface="Calibri (Основной текст)"/>
                <a:cs typeface="Times New Roman" panose="02020603050405020304" pitchFamily="18" charset="0"/>
              </a:rPr>
              <a:t>»</a:t>
            </a:r>
          </a:p>
          <a:p>
            <a:pPr marL="0" indent="0" algn="ctr">
              <a:buNone/>
            </a:pPr>
            <a:r>
              <a:rPr lang="ru-RU" sz="2200" dirty="0">
                <a:latin typeface="Calibri (Основной текст)"/>
                <a:cs typeface="Times New Roman" panose="02020603050405020304" pitchFamily="18" charset="0"/>
              </a:rPr>
              <a:t>Белоус Александра Сергеевна</a:t>
            </a:r>
          </a:p>
          <a:p>
            <a:pPr marL="0" indent="0" algn="ctr">
              <a:buNone/>
            </a:pPr>
            <a:r>
              <a:rPr lang="ru-RU" sz="2200" dirty="0">
                <a:latin typeface="Calibri (Основной текст)"/>
                <a:cs typeface="Times New Roman" panose="02020603050405020304" pitchFamily="18" charset="0"/>
              </a:rPr>
              <a:t> +7 (925) 740-61-35</a:t>
            </a:r>
          </a:p>
          <a:p>
            <a:pPr marL="0" indent="0" algn="ctr">
              <a:buNone/>
            </a:pPr>
            <a:r>
              <a:rPr lang="en-US" sz="2200" dirty="0">
                <a:latin typeface="Calibri (Основной текст)"/>
                <a:cs typeface="Times New Roman" panose="02020603050405020304" pitchFamily="18" charset="0"/>
                <a:hlinkClick r:id="rId2"/>
              </a:rPr>
              <a:t>belous@s-nrg.ru</a:t>
            </a:r>
            <a:r>
              <a:rPr lang="ru-RU" sz="2200" dirty="0">
                <a:latin typeface="Calibri (Основной текст)"/>
                <a:cs typeface="Times New Roman" panose="02020603050405020304" pitchFamily="18" charset="0"/>
              </a:rPr>
              <a:t/>
            </a:r>
            <a:br>
              <a:rPr lang="ru-RU" sz="2200" dirty="0">
                <a:latin typeface="Calibri (Основной текст)"/>
                <a:cs typeface="Times New Roman" panose="02020603050405020304" pitchFamily="18" charset="0"/>
              </a:rPr>
            </a:br>
            <a:r>
              <a:rPr lang="ru-RU" sz="2200" dirty="0">
                <a:latin typeface="Calibri (Основной текст)"/>
                <a:cs typeface="Times New Roman" panose="02020603050405020304" pitchFamily="18" charset="0"/>
              </a:rPr>
              <a:t/>
            </a:r>
            <a:br>
              <a:rPr lang="ru-RU" sz="2200" dirty="0">
                <a:latin typeface="Calibri (Основной текст)"/>
                <a:cs typeface="Times New Roman" panose="02020603050405020304" pitchFamily="18" charset="0"/>
              </a:rPr>
            </a:br>
            <a:endParaRPr lang="ru-RU" sz="2200" dirty="0">
              <a:latin typeface="Calibri (Основной текст)"/>
              <a:cs typeface="Times New Roman" panose="02020603050405020304" pitchFamily="18" charset="0"/>
            </a:endParaRPr>
          </a:p>
          <a:p>
            <a:pPr marL="0" indent="0" algn="ctr">
              <a:buNone/>
            </a:pPr>
            <a:r>
              <a:rPr lang="ru-RU" b="1" dirty="0">
                <a:solidFill>
                  <a:srgbClr val="E31E25"/>
                </a:solidFill>
                <a:latin typeface="Calibri (Основной текст)"/>
                <a:cs typeface="Times New Roman" panose="02020603050405020304" pitchFamily="18" charset="0"/>
              </a:rPr>
              <a:t>Спасибо за внимание!</a:t>
            </a:r>
          </a:p>
        </p:txBody>
      </p:sp>
      <p:pic>
        <p:nvPicPr>
          <p:cNvPr id="4" name="Рисунок 3"/>
          <p:cNvPicPr/>
          <p:nvPr/>
        </p:nvPicPr>
        <p:blipFill>
          <a:blip r:embed="rId3"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pic>
        <p:nvPicPr>
          <p:cNvPr id="8" name="Рисунок 7">
            <a:extLst>
              <a:ext uri="{FF2B5EF4-FFF2-40B4-BE49-F238E27FC236}">
                <a16:creationId xmlns:a16="http://schemas.microsoft.com/office/drawing/2014/main" id="{87372D52-DC64-4D53-AFA3-388562E68E9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cxnSp>
        <p:nvCxnSpPr>
          <p:cNvPr id="9" name="Прямая соединительная линия 8">
            <a:extLst>
              <a:ext uri="{FF2B5EF4-FFF2-40B4-BE49-F238E27FC236}">
                <a16:creationId xmlns:a16="http://schemas.microsoft.com/office/drawing/2014/main" id="{D50B9CDC-FF65-45FF-8E29-A765CA3D0F34}"/>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0" name="Прямая соединительная линия 9">
            <a:extLst>
              <a:ext uri="{FF2B5EF4-FFF2-40B4-BE49-F238E27FC236}">
                <a16:creationId xmlns:a16="http://schemas.microsoft.com/office/drawing/2014/main" id="{E5052F48-F919-4E85-BB39-D71E88011417}"/>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850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2"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sp>
        <p:nvSpPr>
          <p:cNvPr id="16" name="Заголовок 9">
            <a:extLst>
              <a:ext uri="{FF2B5EF4-FFF2-40B4-BE49-F238E27FC236}">
                <a16:creationId xmlns:a16="http://schemas.microsoft.com/office/drawing/2014/main" id="{78CD997C-28F9-400B-B129-FF19A8ABA84F}"/>
              </a:ext>
            </a:extLst>
          </p:cNvPr>
          <p:cNvSpPr>
            <a:spLocks noGrp="1"/>
          </p:cNvSpPr>
          <p:nvPr>
            <p:ph type="title"/>
          </p:nvPr>
        </p:nvSpPr>
        <p:spPr>
          <a:xfrm>
            <a:off x="844826" y="961733"/>
            <a:ext cx="10515600" cy="852234"/>
          </a:xfrm>
        </p:spPr>
        <p:txBody>
          <a:bodyPr>
            <a:noAutofit/>
          </a:bodyPr>
          <a:lstStyle/>
          <a:p>
            <a:pPr algn="ctr"/>
            <a:r>
              <a:rPr lang="ru-RU" sz="1600" b="1" dirty="0">
                <a:latin typeface="Times New Roman" panose="02020603050405020304" pitchFamily="18" charset="0"/>
                <a:cs typeface="Times New Roman" panose="02020603050405020304" pitchFamily="18" charset="0"/>
              </a:rPr>
              <a:t>ПОЛОЖЕНИЕ</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b="1" dirty="0">
                <a:latin typeface="Times New Roman" panose="02020603050405020304" pitchFamily="18" charset="0"/>
                <a:cs typeface="Times New Roman" panose="02020603050405020304" pitchFamily="18" charset="0"/>
              </a:rPr>
              <a:t>«О системе мер дисциплинарного воздействия, применяемых </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b="1" dirty="0">
                <a:latin typeface="Times New Roman" panose="02020603050405020304" pitchFamily="18" charset="0"/>
                <a:cs typeface="Times New Roman" panose="02020603050405020304" pitchFamily="18" charset="0"/>
              </a:rPr>
              <a:t>СРО АС «</a:t>
            </a:r>
            <a:r>
              <a:rPr lang="ru-RU" sz="1600" b="1" dirty="0" err="1">
                <a:latin typeface="Times New Roman" panose="02020603050405020304" pitchFamily="18" charset="0"/>
                <a:cs typeface="Times New Roman" panose="02020603050405020304" pitchFamily="18" charset="0"/>
              </a:rPr>
              <a:t>Межрегионстройальянс</a:t>
            </a:r>
            <a:r>
              <a:rPr lang="ru-RU" sz="1600" b="1" dirty="0">
                <a:latin typeface="Times New Roman" panose="02020603050405020304" pitchFamily="18" charset="0"/>
                <a:cs typeface="Times New Roman" panose="02020603050405020304" pitchFamily="18" charset="0"/>
              </a:rPr>
              <a:t>» к своим членам»</a:t>
            </a:r>
            <a:endParaRPr lang="ru-RU" sz="1600" dirty="0">
              <a:latin typeface="Times New Roman" panose="02020603050405020304" pitchFamily="18" charset="0"/>
              <a:cs typeface="Times New Roman" panose="02020603050405020304" pitchFamily="18" charset="0"/>
            </a:endParaRPr>
          </a:p>
        </p:txBody>
      </p:sp>
      <p:sp>
        <p:nvSpPr>
          <p:cNvPr id="22" name="Текст 13">
            <a:extLst>
              <a:ext uri="{FF2B5EF4-FFF2-40B4-BE49-F238E27FC236}">
                <a16:creationId xmlns:a16="http://schemas.microsoft.com/office/drawing/2014/main" id="{28FF1118-5EEA-4B33-BE58-F1DFB77E20D9}"/>
              </a:ext>
            </a:extLst>
          </p:cNvPr>
          <p:cNvSpPr txBox="1">
            <a:spLocks/>
          </p:cNvSpPr>
          <p:nvPr/>
        </p:nvSpPr>
        <p:spPr>
          <a:xfrm>
            <a:off x="6628797" y="1904592"/>
            <a:ext cx="5183188" cy="587676"/>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ru-RU" sz="2000" dirty="0"/>
              <a:t>Обоснование</a:t>
            </a:r>
          </a:p>
        </p:txBody>
      </p:sp>
      <p:sp>
        <p:nvSpPr>
          <p:cNvPr id="23" name="Текст 12">
            <a:extLst>
              <a:ext uri="{FF2B5EF4-FFF2-40B4-BE49-F238E27FC236}">
                <a16:creationId xmlns:a16="http://schemas.microsoft.com/office/drawing/2014/main" id="{3BD0F796-0C4E-4DEE-8C64-D9BA08C150EE}"/>
              </a:ext>
            </a:extLst>
          </p:cNvPr>
          <p:cNvSpPr>
            <a:spLocks noGrp="1"/>
          </p:cNvSpPr>
          <p:nvPr>
            <p:ph type="body" idx="1"/>
          </p:nvPr>
        </p:nvSpPr>
        <p:spPr>
          <a:xfrm>
            <a:off x="409965" y="1904592"/>
            <a:ext cx="5157788" cy="587676"/>
          </a:xfrm>
        </p:spPr>
        <p:txBody>
          <a:bodyPr anchor="ctr">
            <a:normAutofit/>
          </a:bodyPr>
          <a:lstStyle/>
          <a:p>
            <a:pPr algn="ctr"/>
            <a:r>
              <a:rPr lang="ru-RU" sz="2000" dirty="0"/>
              <a:t>Изменения</a:t>
            </a:r>
          </a:p>
        </p:txBody>
      </p:sp>
      <p:sp>
        <p:nvSpPr>
          <p:cNvPr id="24" name="Объект 10">
            <a:extLst>
              <a:ext uri="{FF2B5EF4-FFF2-40B4-BE49-F238E27FC236}">
                <a16:creationId xmlns:a16="http://schemas.microsoft.com/office/drawing/2014/main" id="{4DAC8C62-6185-46A0-BFCB-1C1C7488A769}"/>
              </a:ext>
            </a:extLst>
          </p:cNvPr>
          <p:cNvSpPr>
            <a:spLocks noGrp="1"/>
          </p:cNvSpPr>
          <p:nvPr>
            <p:ph sz="half" idx="2"/>
          </p:nvPr>
        </p:nvSpPr>
        <p:spPr>
          <a:xfrm>
            <a:off x="245166" y="2396758"/>
            <a:ext cx="5559286" cy="4076928"/>
          </a:xfrm>
        </p:spPr>
        <p:txBody>
          <a:bodyPr anchor="ctr">
            <a:noAutofit/>
          </a:bodyPr>
          <a:lstStyle/>
          <a:p>
            <a:pPr marL="0" indent="0">
              <a:buNone/>
            </a:pPr>
            <a:r>
              <a:rPr lang="ru-RU" sz="1800" b="1" dirty="0"/>
              <a:t>2.3. </a:t>
            </a:r>
            <a:r>
              <a:rPr lang="ru-RU" sz="1800" dirty="0"/>
              <a:t>Предупреждение</a:t>
            </a:r>
          </a:p>
          <a:p>
            <a:pPr marL="0" indent="0" algn="ctr">
              <a:buNone/>
            </a:pPr>
            <a:endParaRPr lang="ru-RU" sz="1800" dirty="0"/>
          </a:p>
          <a:p>
            <a:pPr marL="0" indent="0" algn="just">
              <a:buNone/>
            </a:pPr>
            <a:r>
              <a:rPr lang="ru-RU" sz="1800" b="1" dirty="0"/>
              <a:t>2.3.2. </a:t>
            </a:r>
            <a:r>
              <a:rPr lang="ru-RU" sz="1800" dirty="0"/>
              <a:t>Предупреждение выносится члену Ассоциации:</a:t>
            </a:r>
          </a:p>
          <a:p>
            <a:pPr marL="0" indent="0" algn="just">
              <a:buNone/>
            </a:pPr>
            <a:r>
              <a:rPr lang="ru-RU" sz="1600" dirty="0">
                <a:solidFill>
                  <a:srgbClr val="E31E25"/>
                </a:solidFill>
              </a:rPr>
              <a:t>В случае выявления в рамках анализа деятельности члена, в том числе с использованием мониторинга открытых источников информации, либо в результате проведения контрольных мероприятий в отношении члена СРО факта заключения членом саморегулируемой организации договоров строительного подряда, договоров подряда на осуществление сноса, заключенных с использованием конкурентных способов заключения договоров при отсутствии у такого члена присвоенного уровня ответственности  по обеспечению договорных обязательств;</a:t>
            </a:r>
          </a:p>
        </p:txBody>
      </p:sp>
      <p:sp>
        <p:nvSpPr>
          <p:cNvPr id="25" name="Объект 14">
            <a:extLst>
              <a:ext uri="{FF2B5EF4-FFF2-40B4-BE49-F238E27FC236}">
                <a16:creationId xmlns:a16="http://schemas.microsoft.com/office/drawing/2014/main" id="{1DDDA04E-404C-4AC5-8A04-2FBC3E1F059B}"/>
              </a:ext>
            </a:extLst>
          </p:cNvPr>
          <p:cNvSpPr>
            <a:spLocks noGrp="1"/>
          </p:cNvSpPr>
          <p:nvPr>
            <p:ph sz="quarter" idx="4"/>
          </p:nvPr>
        </p:nvSpPr>
        <p:spPr>
          <a:xfrm>
            <a:off x="6334539" y="2630557"/>
            <a:ext cx="5665303" cy="3910019"/>
          </a:xfrm>
        </p:spPr>
        <p:txBody>
          <a:bodyPr anchor="ctr">
            <a:noAutofit/>
          </a:bodyPr>
          <a:lstStyle/>
          <a:p>
            <a:pPr marL="0" indent="0" algn="just">
              <a:buNone/>
            </a:pPr>
            <a:r>
              <a:rPr lang="ru-RU" sz="1800" dirty="0"/>
              <a:t>Компания заключает договор по 223 ФЗ без права заключать такие договора. В результате исполнения в отношении компании (члена СРО) приходят штрафы, пени, неустойки. Компания не направляет мотивированный отзыв и не платит, но при этом договор может быть исполнен. Все штрафы и пенни приходят в течение 3-х лет в СРО. Суд не принимает во внимание, что на момент заключения договора у компании отсутствовало право заключать договора строительного подряда путем конкурсной процедуры или компания заключила договор, как единственный поставщик. В результате все штрафы, пени и неустойки взыскиваются в СРО, при отсутствии взноса в КФ ОДО со стороны компании, а выплаченная сумма из КФ ОДО компенсируется всеми членами СРО.</a:t>
            </a:r>
          </a:p>
        </p:txBody>
      </p:sp>
      <p:cxnSp>
        <p:nvCxnSpPr>
          <p:cNvPr id="12" name="Прямая соединительная линия 11">
            <a:extLst>
              <a:ext uri="{FF2B5EF4-FFF2-40B4-BE49-F238E27FC236}">
                <a16:creationId xmlns:a16="http://schemas.microsoft.com/office/drawing/2014/main" id="{11F7B91C-4482-489A-8CC3-187D6AD74B81}"/>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3" name="Прямая соединительная линия 12">
            <a:extLst>
              <a:ext uri="{FF2B5EF4-FFF2-40B4-BE49-F238E27FC236}">
                <a16:creationId xmlns:a16="http://schemas.microsoft.com/office/drawing/2014/main" id="{84722F80-A0A0-452D-A027-95CFFC98CB37}"/>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4" name="Прямая соединительная линия 13">
            <a:extLst>
              <a:ext uri="{FF2B5EF4-FFF2-40B4-BE49-F238E27FC236}">
                <a16:creationId xmlns:a16="http://schemas.microsoft.com/office/drawing/2014/main" id="{00354834-FC6F-490D-BFF5-1914B61BE051}"/>
              </a:ext>
            </a:extLst>
          </p:cNvPr>
          <p:cNvCxnSpPr>
            <a:cxnSpLocks/>
          </p:cNvCxnSpPr>
          <p:nvPr/>
        </p:nvCxnSpPr>
        <p:spPr>
          <a:xfrm flipH="1">
            <a:off x="6096000" y="1904592"/>
            <a:ext cx="6626" cy="4807634"/>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pic>
        <p:nvPicPr>
          <p:cNvPr id="15" name="Рисунок 14">
            <a:extLst>
              <a:ext uri="{FF2B5EF4-FFF2-40B4-BE49-F238E27FC236}">
                <a16:creationId xmlns:a16="http://schemas.microsoft.com/office/drawing/2014/main" id="{EE49F6CE-A9FC-4E26-8F6C-64CB6BCC331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spTree>
    <p:extLst>
      <p:ext uri="{BB962C8B-B14F-4D97-AF65-F5344CB8AC3E}">
        <p14:creationId xmlns:p14="http://schemas.microsoft.com/office/powerpoint/2010/main" val="323968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2"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sp>
        <p:nvSpPr>
          <p:cNvPr id="15" name="Объект 14"/>
          <p:cNvSpPr>
            <a:spLocks noGrp="1"/>
          </p:cNvSpPr>
          <p:nvPr>
            <p:ph sz="quarter" idx="4"/>
          </p:nvPr>
        </p:nvSpPr>
        <p:spPr>
          <a:xfrm>
            <a:off x="6327912" y="1922329"/>
            <a:ext cx="5784958" cy="3043259"/>
          </a:xfrm>
        </p:spPr>
        <p:txBody>
          <a:bodyPr anchor="ctr">
            <a:normAutofit/>
          </a:bodyPr>
          <a:lstStyle/>
          <a:p>
            <a:pPr marL="0" indent="0" algn="just">
              <a:buNone/>
            </a:pPr>
            <a:endParaRPr lang="ru-RU" sz="1800" dirty="0"/>
          </a:p>
          <a:p>
            <a:pPr marL="0" indent="0" algn="just">
              <a:buNone/>
            </a:pPr>
            <a:r>
              <a:rPr lang="ru-RU" sz="1800" dirty="0"/>
              <a:t>Практика показывает, что на стадии претензионной работы можно было избежать подобных решений суда, но компания не предпринимала мер, чтобы предотвратить их появление. При этом компания продолжает заключать договора, не исполняя взятые на себя ранее обязательства и вынесенные судебные решения.</a:t>
            </a:r>
          </a:p>
        </p:txBody>
      </p:sp>
      <p:sp>
        <p:nvSpPr>
          <p:cNvPr id="17" name="Заголовок 9">
            <a:extLst>
              <a:ext uri="{FF2B5EF4-FFF2-40B4-BE49-F238E27FC236}">
                <a16:creationId xmlns:a16="http://schemas.microsoft.com/office/drawing/2014/main" id="{88F643F5-2852-45CE-B1DA-7F5D4D5F5333}"/>
              </a:ext>
            </a:extLst>
          </p:cNvPr>
          <p:cNvSpPr>
            <a:spLocks noGrp="1"/>
          </p:cNvSpPr>
          <p:nvPr>
            <p:ph type="title"/>
          </p:nvPr>
        </p:nvSpPr>
        <p:spPr>
          <a:xfrm>
            <a:off x="844826" y="961733"/>
            <a:ext cx="10515600" cy="844033"/>
          </a:xfrm>
        </p:spPr>
        <p:txBody>
          <a:bodyPr>
            <a:normAutofit fontScale="90000"/>
          </a:bodyPr>
          <a:lstStyle/>
          <a:p>
            <a:pPr algn="ctr"/>
            <a:r>
              <a:rPr lang="ru-RU" sz="2000" b="1" dirty="0">
                <a:latin typeface="Times New Roman" panose="02020603050405020304" pitchFamily="18" charset="0"/>
                <a:cs typeface="Times New Roman" panose="02020603050405020304" pitchFamily="18" charset="0"/>
              </a:rPr>
              <a:t>ПОЛОЖЕНИЕ</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«О системе мер дисциплинарного воздействия, применяемых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СРО АС «</a:t>
            </a:r>
            <a:r>
              <a:rPr lang="ru-RU" sz="2000" b="1" dirty="0" err="1">
                <a:latin typeface="Times New Roman" panose="02020603050405020304" pitchFamily="18" charset="0"/>
                <a:cs typeface="Times New Roman" panose="02020603050405020304" pitchFamily="18" charset="0"/>
              </a:rPr>
              <a:t>Межрегионстройальянс</a:t>
            </a:r>
            <a:r>
              <a:rPr lang="ru-RU" sz="2000" b="1" dirty="0">
                <a:latin typeface="Times New Roman" panose="02020603050405020304" pitchFamily="18" charset="0"/>
                <a:cs typeface="Times New Roman" panose="02020603050405020304" pitchFamily="18" charset="0"/>
              </a:rPr>
              <a:t>» к своим членам»</a:t>
            </a:r>
            <a:endParaRPr lang="ru-RU" sz="2000" b="1" dirty="0">
              <a:latin typeface="+mn-lt"/>
            </a:endParaRPr>
          </a:p>
        </p:txBody>
      </p:sp>
      <p:sp>
        <p:nvSpPr>
          <p:cNvPr id="18" name="Текст 13">
            <a:extLst>
              <a:ext uri="{FF2B5EF4-FFF2-40B4-BE49-F238E27FC236}">
                <a16:creationId xmlns:a16="http://schemas.microsoft.com/office/drawing/2014/main" id="{32C481FF-3B86-46FE-B80E-78A88ECA84FF}"/>
              </a:ext>
            </a:extLst>
          </p:cNvPr>
          <p:cNvSpPr txBox="1">
            <a:spLocks/>
          </p:cNvSpPr>
          <p:nvPr/>
        </p:nvSpPr>
        <p:spPr>
          <a:xfrm>
            <a:off x="6628797" y="1904592"/>
            <a:ext cx="5183188" cy="587676"/>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ru-RU" sz="2000" dirty="0"/>
              <a:t>Обоснование</a:t>
            </a:r>
          </a:p>
        </p:txBody>
      </p:sp>
      <p:sp>
        <p:nvSpPr>
          <p:cNvPr id="19" name="Текст 12">
            <a:extLst>
              <a:ext uri="{FF2B5EF4-FFF2-40B4-BE49-F238E27FC236}">
                <a16:creationId xmlns:a16="http://schemas.microsoft.com/office/drawing/2014/main" id="{D0CCEAF1-2404-4BD3-9921-CA1C02D452B7}"/>
              </a:ext>
            </a:extLst>
          </p:cNvPr>
          <p:cNvSpPr>
            <a:spLocks noGrp="1"/>
          </p:cNvSpPr>
          <p:nvPr>
            <p:ph type="body" idx="1"/>
          </p:nvPr>
        </p:nvSpPr>
        <p:spPr>
          <a:xfrm>
            <a:off x="409965" y="1904592"/>
            <a:ext cx="5157788" cy="587676"/>
          </a:xfrm>
        </p:spPr>
        <p:txBody>
          <a:bodyPr anchor="ctr">
            <a:normAutofit/>
          </a:bodyPr>
          <a:lstStyle/>
          <a:p>
            <a:pPr algn="ctr"/>
            <a:r>
              <a:rPr lang="ru-RU" sz="2000" dirty="0"/>
              <a:t>Изменения</a:t>
            </a:r>
          </a:p>
        </p:txBody>
      </p:sp>
      <p:sp>
        <p:nvSpPr>
          <p:cNvPr id="23" name="Объект 10">
            <a:extLst>
              <a:ext uri="{FF2B5EF4-FFF2-40B4-BE49-F238E27FC236}">
                <a16:creationId xmlns:a16="http://schemas.microsoft.com/office/drawing/2014/main" id="{EEA0FC1D-EF9F-4083-94F9-79B9EAA7910E}"/>
              </a:ext>
            </a:extLst>
          </p:cNvPr>
          <p:cNvSpPr txBox="1">
            <a:spLocks/>
          </p:cNvSpPr>
          <p:nvPr/>
        </p:nvSpPr>
        <p:spPr>
          <a:xfrm>
            <a:off x="39756" y="2237730"/>
            <a:ext cx="5989984" cy="4344896"/>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ru-RU" sz="1800" b="1" dirty="0"/>
              <a:t>2.5. </a:t>
            </a:r>
            <a:r>
              <a:rPr lang="ru-RU" sz="1800" dirty="0"/>
              <a:t>Рекомендация о приостановлении права осуществлять строительство, реконструкцию, капитальный ремонт, снос объектов капитального строительства по договорам строительного подряда, по договорам подряда на осуществление сноса, заключаемым с использованием конкурентных способов заключения договоров:</a:t>
            </a:r>
          </a:p>
          <a:p>
            <a:pPr marL="0" indent="0" algn="just">
              <a:buFont typeface="Arial" panose="020B0604020202020204" pitchFamily="34" charset="0"/>
              <a:buNone/>
            </a:pPr>
            <a:r>
              <a:rPr lang="ru-RU" sz="1800" b="1" dirty="0"/>
              <a:t>2.5.2. </a:t>
            </a:r>
            <a:r>
              <a:rPr lang="ru-RU" sz="1800" dirty="0"/>
              <a:t>Подлежит применению Ассоциацией: </a:t>
            </a:r>
          </a:p>
          <a:p>
            <a:pPr marL="0" indent="0" algn="just">
              <a:buFont typeface="Arial" panose="020B0604020202020204" pitchFamily="34" charset="0"/>
              <a:buNone/>
            </a:pPr>
            <a:r>
              <a:rPr lang="ru-RU" sz="1600" dirty="0">
                <a:solidFill>
                  <a:srgbClr val="E31E25"/>
                </a:solidFill>
              </a:rPr>
              <a:t>При наличии выданного исполнительного листа в отношении члена Ассоциации по судебному решению о взыскании пени, штрафов в следствие ненадлежащего исполнения обязательств по договорам строительного подряда, по договорам подряда на осуществление сноса, заключаемым с использованием конкурентных способов заключения договоров.</a:t>
            </a:r>
          </a:p>
        </p:txBody>
      </p:sp>
      <p:cxnSp>
        <p:nvCxnSpPr>
          <p:cNvPr id="13" name="Прямая соединительная линия 12">
            <a:extLst>
              <a:ext uri="{FF2B5EF4-FFF2-40B4-BE49-F238E27FC236}">
                <a16:creationId xmlns:a16="http://schemas.microsoft.com/office/drawing/2014/main" id="{0E489183-00B8-4246-B97E-E3D28D04CE1D}"/>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4" name="Прямая соединительная линия 13">
            <a:extLst>
              <a:ext uri="{FF2B5EF4-FFF2-40B4-BE49-F238E27FC236}">
                <a16:creationId xmlns:a16="http://schemas.microsoft.com/office/drawing/2014/main" id="{97903630-2D9E-4659-B506-8962C08B457E}"/>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6" name="Прямая соединительная линия 15">
            <a:extLst>
              <a:ext uri="{FF2B5EF4-FFF2-40B4-BE49-F238E27FC236}">
                <a16:creationId xmlns:a16="http://schemas.microsoft.com/office/drawing/2014/main" id="{63462E79-4A06-488E-87C4-D458602B730D}"/>
              </a:ext>
            </a:extLst>
          </p:cNvPr>
          <p:cNvCxnSpPr>
            <a:cxnSpLocks/>
          </p:cNvCxnSpPr>
          <p:nvPr/>
        </p:nvCxnSpPr>
        <p:spPr>
          <a:xfrm flipH="1">
            <a:off x="6096000" y="1904592"/>
            <a:ext cx="6626" cy="4807634"/>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pic>
        <p:nvPicPr>
          <p:cNvPr id="20" name="Рисунок 19">
            <a:extLst>
              <a:ext uri="{FF2B5EF4-FFF2-40B4-BE49-F238E27FC236}">
                <a16:creationId xmlns:a16="http://schemas.microsoft.com/office/drawing/2014/main" id="{548E379D-1AEC-411E-87E5-E7B05027050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spTree>
    <p:extLst>
      <p:ext uri="{BB962C8B-B14F-4D97-AF65-F5344CB8AC3E}">
        <p14:creationId xmlns:p14="http://schemas.microsoft.com/office/powerpoint/2010/main" val="1845486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3"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pic>
        <p:nvPicPr>
          <p:cNvPr id="10" name="Рисунок 9">
            <a:extLst>
              <a:ext uri="{FF2B5EF4-FFF2-40B4-BE49-F238E27FC236}">
                <a16:creationId xmlns:a16="http://schemas.microsoft.com/office/drawing/2014/main" id="{1C47A662-1746-48D0-8600-7511D179776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cxnSp>
        <p:nvCxnSpPr>
          <p:cNvPr id="11" name="Прямая соединительная линия 10">
            <a:extLst>
              <a:ext uri="{FF2B5EF4-FFF2-40B4-BE49-F238E27FC236}">
                <a16:creationId xmlns:a16="http://schemas.microsoft.com/office/drawing/2014/main" id="{D759987B-965B-487B-AC8C-9DB81DD1C31B}"/>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2" name="Прямая соединительная линия 11">
            <a:extLst>
              <a:ext uri="{FF2B5EF4-FFF2-40B4-BE49-F238E27FC236}">
                <a16:creationId xmlns:a16="http://schemas.microsoft.com/office/drawing/2014/main" id="{EB450F4D-2D40-4339-9ABB-AECF72308AED}"/>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sp>
        <p:nvSpPr>
          <p:cNvPr id="7" name="Заголовок 6"/>
          <p:cNvSpPr>
            <a:spLocks noGrp="1"/>
          </p:cNvSpPr>
          <p:nvPr>
            <p:ph type="title"/>
          </p:nvPr>
        </p:nvSpPr>
        <p:spPr>
          <a:xfrm>
            <a:off x="838200" y="1042102"/>
            <a:ext cx="10515600" cy="648586"/>
          </a:xfrm>
        </p:spPr>
        <p:txBody>
          <a:bodyPr>
            <a:normAutofit/>
          </a:bodyPr>
          <a:lstStyle/>
          <a:p>
            <a:pPr algn="ctr"/>
            <a:r>
              <a:rPr lang="ru-RU" sz="1600" b="1" dirty="0" smtClean="0">
                <a:latin typeface="Times New Roman" panose="02020603050405020304" pitchFamily="18" charset="0"/>
                <a:cs typeface="Times New Roman" panose="02020603050405020304" pitchFamily="18" charset="0"/>
              </a:rPr>
              <a:t>Федеральный закон от 30.12.2021 года №447-ФЗ                                                                                                                                               «О внесении изменений в Градостроительный кодекс РФ и отдельные законодательные акты РФ»</a:t>
            </a:r>
            <a:endParaRPr lang="ru-RU" sz="1600" b="1" dirty="0">
              <a:latin typeface="Times New Roman" panose="02020603050405020304" pitchFamily="18" charset="0"/>
              <a:cs typeface="Times New Roman" panose="02020603050405020304" pitchFamily="18" charset="0"/>
            </a:endParaRPr>
          </a:p>
        </p:txBody>
      </p:sp>
      <p:sp>
        <p:nvSpPr>
          <p:cNvPr id="8" name="Объект 7"/>
          <p:cNvSpPr>
            <a:spLocks noGrp="1"/>
          </p:cNvSpPr>
          <p:nvPr>
            <p:ph idx="1"/>
          </p:nvPr>
        </p:nvSpPr>
        <p:spPr/>
        <p:txBody>
          <a:bodyPr>
            <a:normAutofit/>
          </a:bodyPr>
          <a:lstStyle/>
          <a:p>
            <a:pPr marL="0" indent="0">
              <a:buNone/>
            </a:pPr>
            <a:r>
              <a:rPr lang="ru-RU" dirty="0" smtClean="0"/>
              <a:t>…</a:t>
            </a:r>
          </a:p>
          <a:p>
            <a:pPr marL="0" indent="0">
              <a:buNone/>
            </a:pPr>
            <a:r>
              <a:rPr lang="ru-RU" sz="2100" dirty="0" smtClean="0">
                <a:latin typeface="Times New Roman" panose="02020603050405020304" pitchFamily="18" charset="0"/>
                <a:cs typeface="Times New Roman" panose="02020603050405020304" pitchFamily="18" charset="0"/>
              </a:rPr>
              <a:t>3) Наличие общего трудового стажа по профессии, специальности или направлению подготовки в области строительства не менее чем десять лет или не менее чем пять лет при прохождении в соответствии в ФЗ от 03.07.2019 № 238-ФЗ «О независимой оценке квалификации» независимой оценки квалификации физического лица, претендующего на осуществление профессиональной деятельности по организации выполнения работ по инженерным изысканиям, подготовке проектной документации, работ по строительству, реконструкции, капитальному ремонту, сносу объекта капитального строительства, на соответствие положения профессионального стандарта, устанавливающего характеристики квалификации, необходимой работнику для осуществления указанного вида профессиональной деятельности, выполнения трудовых функций, должностных обязанностей, установленных настоящей статьей.</a:t>
            </a:r>
            <a:endParaRPr lang="ru-RU"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45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3"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pic>
        <p:nvPicPr>
          <p:cNvPr id="10" name="Рисунок 9">
            <a:extLst>
              <a:ext uri="{FF2B5EF4-FFF2-40B4-BE49-F238E27FC236}">
                <a16:creationId xmlns:a16="http://schemas.microsoft.com/office/drawing/2014/main" id="{1C47A662-1746-48D0-8600-7511D179776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cxnSp>
        <p:nvCxnSpPr>
          <p:cNvPr id="11" name="Прямая соединительная линия 10">
            <a:extLst>
              <a:ext uri="{FF2B5EF4-FFF2-40B4-BE49-F238E27FC236}">
                <a16:creationId xmlns:a16="http://schemas.microsoft.com/office/drawing/2014/main" id="{D759987B-965B-487B-AC8C-9DB81DD1C31B}"/>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2" name="Прямая соединительная линия 11">
            <a:extLst>
              <a:ext uri="{FF2B5EF4-FFF2-40B4-BE49-F238E27FC236}">
                <a16:creationId xmlns:a16="http://schemas.microsoft.com/office/drawing/2014/main" id="{EB450F4D-2D40-4339-9ABB-AECF72308AED}"/>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sp>
        <p:nvSpPr>
          <p:cNvPr id="7" name="Заголовок 6"/>
          <p:cNvSpPr>
            <a:spLocks noGrp="1"/>
          </p:cNvSpPr>
          <p:nvPr>
            <p:ph type="title"/>
          </p:nvPr>
        </p:nvSpPr>
        <p:spPr>
          <a:xfrm>
            <a:off x="838200" y="1042102"/>
            <a:ext cx="10515600" cy="648586"/>
          </a:xfrm>
        </p:spPr>
        <p:txBody>
          <a:bodyPr>
            <a:normAutofit/>
          </a:bodyPr>
          <a:lstStyle/>
          <a:p>
            <a:pPr algn="ctr"/>
            <a:r>
              <a:rPr lang="ru-RU" sz="1600" b="1" dirty="0">
                <a:latin typeface="Times New Roman" panose="02020603050405020304" pitchFamily="18" charset="0"/>
                <a:cs typeface="Times New Roman" panose="02020603050405020304" pitchFamily="18" charset="0"/>
              </a:rPr>
              <a:t>Федеральный закон от 30.12.2021 года №447-ФЗ                                                                                                                                               «О внесении изменений в Градостроительный кодекс РФ и отдельные законодательные акты РФ»</a:t>
            </a:r>
            <a:endParaRPr lang="ru-RU" sz="1600" b="1" dirty="0"/>
          </a:p>
        </p:txBody>
      </p:sp>
      <p:sp>
        <p:nvSpPr>
          <p:cNvPr id="8" name="Объект 7"/>
          <p:cNvSpPr>
            <a:spLocks noGrp="1"/>
          </p:cNvSpPr>
          <p:nvPr>
            <p:ph idx="1"/>
          </p:nvPr>
        </p:nvSpPr>
        <p:spPr>
          <a:xfrm>
            <a:off x="669524" y="1843380"/>
            <a:ext cx="10515600" cy="4351338"/>
          </a:xfrm>
        </p:spPr>
        <p:txBody>
          <a:bodyPr>
            <a:normAutofit/>
          </a:bodyPr>
          <a:lstStyle/>
          <a:p>
            <a:pPr marL="0" indent="0">
              <a:buNone/>
            </a:pPr>
            <a:r>
              <a:rPr lang="ru-RU" dirty="0" smtClean="0"/>
              <a:t>…</a:t>
            </a:r>
          </a:p>
          <a:p>
            <a:pPr marL="0" indent="0">
              <a:buNone/>
            </a:pPr>
            <a:r>
              <a:rPr lang="ru-RU" sz="2100" dirty="0" smtClean="0">
                <a:latin typeface="Times New Roman" panose="02020603050405020304" pitchFamily="18" charset="0"/>
                <a:cs typeface="Times New Roman" panose="02020603050405020304" pitchFamily="18" charset="0"/>
              </a:rPr>
              <a:t>4)Не реже одного раза в пять лет прохождение в соответствие в ФЗ от 03.07.2016 №238-ФЗ «О независимой оценке квалификации» независимой оценки квалификации физического лица, претендующего на осуществление профессиональной </a:t>
            </a:r>
            <a:r>
              <a:rPr lang="ru-RU" sz="2100" dirty="0" err="1" smtClean="0">
                <a:latin typeface="Times New Roman" panose="02020603050405020304" pitchFamily="18" charset="0"/>
                <a:cs typeface="Times New Roman" panose="02020603050405020304" pitchFamily="18" charset="0"/>
              </a:rPr>
              <a:t>деятельотнсти</a:t>
            </a:r>
            <a:r>
              <a:rPr lang="ru-RU" sz="2100" dirty="0" smtClean="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по организации выполнения работ по инженерным изысканиям, подготовке проектной документации, работ по строительству, реконструкции, капитальному ремонту, сносу объекта капитального строительства, на соответствие положения профессионального стандарта, устанавливающего характеристики квалификации, необходимой работнику для осуществления указанного вида профессиональной деятельности, выполнения трудовых функций, должностных обязанностей, установленных </a:t>
            </a:r>
            <a:r>
              <a:rPr lang="ru-RU" sz="2100" dirty="0" smtClean="0">
                <a:latin typeface="Times New Roman" panose="02020603050405020304" pitchFamily="18" charset="0"/>
                <a:cs typeface="Times New Roman" panose="02020603050405020304" pitchFamily="18" charset="0"/>
              </a:rPr>
              <a:t>настоящей статьей. </a:t>
            </a:r>
            <a:endParaRPr lang="ru-RU"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6250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3"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pic>
        <p:nvPicPr>
          <p:cNvPr id="10" name="Рисунок 9">
            <a:extLst>
              <a:ext uri="{FF2B5EF4-FFF2-40B4-BE49-F238E27FC236}">
                <a16:creationId xmlns:a16="http://schemas.microsoft.com/office/drawing/2014/main" id="{1C47A662-1746-48D0-8600-7511D179776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cxnSp>
        <p:nvCxnSpPr>
          <p:cNvPr id="11" name="Прямая соединительная линия 10">
            <a:extLst>
              <a:ext uri="{FF2B5EF4-FFF2-40B4-BE49-F238E27FC236}">
                <a16:creationId xmlns:a16="http://schemas.microsoft.com/office/drawing/2014/main" id="{D759987B-965B-487B-AC8C-9DB81DD1C31B}"/>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2" name="Прямая соединительная линия 11">
            <a:extLst>
              <a:ext uri="{FF2B5EF4-FFF2-40B4-BE49-F238E27FC236}">
                <a16:creationId xmlns:a16="http://schemas.microsoft.com/office/drawing/2014/main" id="{EB450F4D-2D40-4339-9ABB-AECF72308AED}"/>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sp>
        <p:nvSpPr>
          <p:cNvPr id="7" name="Заголовок 6"/>
          <p:cNvSpPr>
            <a:spLocks noGrp="1"/>
          </p:cNvSpPr>
          <p:nvPr>
            <p:ph type="title"/>
          </p:nvPr>
        </p:nvSpPr>
        <p:spPr>
          <a:xfrm>
            <a:off x="838200" y="1042102"/>
            <a:ext cx="10515600" cy="648586"/>
          </a:xfrm>
        </p:spPr>
        <p:txBody>
          <a:bodyPr>
            <a:normAutofit/>
          </a:bodyPr>
          <a:lstStyle/>
          <a:p>
            <a:pPr algn="ctr"/>
            <a:r>
              <a:rPr lang="ru-RU" sz="1600" b="1" dirty="0" smtClean="0">
                <a:latin typeface="Times New Roman" panose="02020603050405020304" pitchFamily="18" charset="0"/>
                <a:cs typeface="Times New Roman" panose="02020603050405020304" pitchFamily="18" charset="0"/>
              </a:rPr>
              <a:t>Федеральный закон от 30.12.2021 года №447-ФЗ                                                                                                                                               «О внесении изменений в Градостроительный кодекс РФ и отдельные законодательные акты РФ»</a:t>
            </a:r>
            <a:endParaRPr lang="ru-RU" sz="1600" b="1" dirty="0">
              <a:latin typeface="Times New Roman" panose="02020603050405020304" pitchFamily="18" charset="0"/>
              <a:cs typeface="Times New Roman" panose="02020603050405020304" pitchFamily="18" charset="0"/>
            </a:endParaRPr>
          </a:p>
        </p:txBody>
      </p:sp>
      <p:sp>
        <p:nvSpPr>
          <p:cNvPr id="8" name="Объект 7"/>
          <p:cNvSpPr>
            <a:spLocks noGrp="1"/>
          </p:cNvSpPr>
          <p:nvPr>
            <p:ph idx="1"/>
          </p:nvPr>
        </p:nvSpPr>
        <p:spPr>
          <a:xfrm>
            <a:off x="669524" y="1843380"/>
            <a:ext cx="10515600" cy="4351338"/>
          </a:xfrm>
        </p:spPr>
        <p:txBody>
          <a:bodyPr>
            <a:normAutofit fontScale="62500" lnSpcReduction="20000"/>
          </a:bodyPr>
          <a:lstStyle/>
          <a:p>
            <a:pPr marL="0" indent="0">
              <a:buNone/>
            </a:pPr>
            <a:r>
              <a:rPr lang="ru-RU" dirty="0" smtClean="0">
                <a:latin typeface="Times New Roman" panose="02020603050405020304" pitchFamily="18" charset="0"/>
                <a:cs typeface="Times New Roman" panose="02020603050405020304" pitchFamily="18" charset="0"/>
              </a:rPr>
              <a:t>Статья 55.5-1 Градостроительного кодекса, часть 5:</a:t>
            </a:r>
          </a:p>
          <a:p>
            <a:pPr marL="0" indent="0">
              <a:buNone/>
            </a:pPr>
            <a:r>
              <a:rPr lang="ru-RU" dirty="0" smtClean="0">
                <a:latin typeface="Times New Roman" panose="02020603050405020304" pitchFamily="18" charset="0"/>
                <a:cs typeface="Times New Roman" panose="02020603050405020304" pitchFamily="18" charset="0"/>
              </a:rPr>
              <a:t>К должностным обязанностям специалистов по организации строительства, в ом числе относятся:</a:t>
            </a:r>
          </a:p>
          <a:p>
            <a:pPr marL="514350" indent="-514350">
              <a:buAutoNum type="arabicParenR"/>
            </a:pPr>
            <a:r>
              <a:rPr lang="ru-RU" dirty="0" smtClean="0">
                <a:latin typeface="Times New Roman" panose="02020603050405020304" pitchFamily="18" charset="0"/>
                <a:cs typeface="Times New Roman" panose="02020603050405020304" pitchFamily="18" charset="0"/>
              </a:rPr>
              <a:t>Приемка объектов капитального строительства, частей объектов капитального строительства, этапов строительства, реконструкции объектов капитального строительства, приемка выполненных работ по строительству, реконструкции, капитальному ремонту, сносу объектов капитального строительства;</a:t>
            </a:r>
          </a:p>
          <a:p>
            <a:pPr marL="514350" indent="-514350">
              <a:buAutoNum type="arabicParenR"/>
            </a:pPr>
            <a:r>
              <a:rPr lang="ru-RU" dirty="0" smtClean="0">
                <a:latin typeface="Times New Roman" panose="02020603050405020304" pitchFamily="18" charset="0"/>
                <a:cs typeface="Times New Roman" panose="02020603050405020304" pitchFamily="18" charset="0"/>
              </a:rPr>
              <a:t>Подписание следующих документов:</a:t>
            </a:r>
          </a:p>
          <a:p>
            <a:pPr marL="0" indent="0">
              <a:buNone/>
            </a:pPr>
            <a:r>
              <a:rPr lang="ru-RU" dirty="0" smtClean="0">
                <a:latin typeface="Times New Roman" panose="02020603050405020304" pitchFamily="18" charset="0"/>
                <a:cs typeface="Times New Roman" panose="02020603050405020304" pitchFamily="18" charset="0"/>
              </a:rPr>
              <a:t>а) акта приемки объекта капитального строительства</a:t>
            </a:r>
            <a:r>
              <a:rPr lang="ru-RU" dirty="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б</a:t>
            </a:r>
            <a:r>
              <a:rPr lang="ru-RU" dirty="0" smtClean="0">
                <a:latin typeface="Times New Roman" panose="02020603050405020304" pitchFamily="18" charset="0"/>
                <a:cs typeface="Times New Roman" panose="02020603050405020304" pitchFamily="18" charset="0"/>
              </a:rPr>
              <a:t>) акта, подтверждающего соответствие параметров построенного, реконструированного объекта капитального строительства проектной документации, в том числе требования энергетической эффективности и требования оснащенности объекта капитального строительства приборами учета используемых энергетических ресурсов;</a:t>
            </a:r>
          </a:p>
          <a:p>
            <a:pPr marL="0" indent="0">
              <a:buNone/>
            </a:pPr>
            <a:r>
              <a:rPr lang="ru-RU" dirty="0">
                <a:latin typeface="Times New Roman" panose="02020603050405020304" pitchFamily="18" charset="0"/>
                <a:cs typeface="Times New Roman" panose="02020603050405020304" pitchFamily="18" charset="0"/>
              </a:rPr>
              <a:t>в</a:t>
            </a:r>
            <a:r>
              <a:rPr lang="ru-RU" dirty="0" smtClean="0">
                <a:latin typeface="Times New Roman" panose="02020603050405020304" pitchFamily="18" charset="0"/>
                <a:cs typeface="Times New Roman" panose="02020603050405020304" pitchFamily="18" charset="0"/>
              </a:rPr>
              <a:t>) акта о подключе6нии (технологическом присоединении) построенного, реконструированного объекта капитального строительства к сетям инженерно-технического обеспечения (в случае, если такое подключение (технологическое присоединени</a:t>
            </a:r>
            <a:r>
              <a:rPr lang="ru-RU" dirty="0">
                <a:latin typeface="Times New Roman" panose="02020603050405020304" pitchFamily="18" charset="0"/>
                <a:cs typeface="Times New Roman" panose="02020603050405020304" pitchFamily="18" charset="0"/>
              </a:rPr>
              <a:t>е</a:t>
            </a:r>
            <a:r>
              <a:rPr lang="ru-RU" dirty="0" smtClean="0">
                <a:latin typeface="Times New Roman" panose="02020603050405020304" pitchFamily="18" charset="0"/>
                <a:cs typeface="Times New Roman" panose="02020603050405020304" pitchFamily="18" charset="0"/>
              </a:rPr>
              <a:t> этого объекта предусмотрено проектной документацией). </a:t>
            </a:r>
          </a:p>
        </p:txBody>
      </p:sp>
    </p:spTree>
    <p:extLst>
      <p:ext uri="{BB962C8B-B14F-4D97-AF65-F5344CB8AC3E}">
        <p14:creationId xmlns:p14="http://schemas.microsoft.com/office/powerpoint/2010/main" val="3215469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3"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pic>
        <p:nvPicPr>
          <p:cNvPr id="10" name="Рисунок 9">
            <a:extLst>
              <a:ext uri="{FF2B5EF4-FFF2-40B4-BE49-F238E27FC236}">
                <a16:creationId xmlns:a16="http://schemas.microsoft.com/office/drawing/2014/main" id="{1C47A662-1746-48D0-8600-7511D179776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cxnSp>
        <p:nvCxnSpPr>
          <p:cNvPr id="11" name="Прямая соединительная линия 10">
            <a:extLst>
              <a:ext uri="{FF2B5EF4-FFF2-40B4-BE49-F238E27FC236}">
                <a16:creationId xmlns:a16="http://schemas.microsoft.com/office/drawing/2014/main" id="{D759987B-965B-487B-AC8C-9DB81DD1C31B}"/>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2" name="Прямая соединительная линия 11">
            <a:extLst>
              <a:ext uri="{FF2B5EF4-FFF2-40B4-BE49-F238E27FC236}">
                <a16:creationId xmlns:a16="http://schemas.microsoft.com/office/drawing/2014/main" id="{EB450F4D-2D40-4339-9ABB-AECF72308AED}"/>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sp>
        <p:nvSpPr>
          <p:cNvPr id="7" name="Заголовок 6"/>
          <p:cNvSpPr>
            <a:spLocks noGrp="1"/>
          </p:cNvSpPr>
          <p:nvPr>
            <p:ph type="title"/>
          </p:nvPr>
        </p:nvSpPr>
        <p:spPr>
          <a:xfrm>
            <a:off x="838200" y="1042102"/>
            <a:ext cx="10515600" cy="648586"/>
          </a:xfrm>
        </p:spPr>
        <p:txBody>
          <a:bodyPr>
            <a:normAutofit/>
          </a:bodyPr>
          <a:lstStyle/>
          <a:p>
            <a:pPr algn="ctr"/>
            <a:r>
              <a:rPr lang="ru-RU" sz="1600" b="1" dirty="0" smtClean="0"/>
              <a:t>Проект приказа Минстроя России «Об утверждении перечня документов, подтверждающих соответствие физического лица минимальным требованиям установленным частью 10 ст. 55.5-1 </a:t>
            </a:r>
            <a:r>
              <a:rPr lang="ru-RU" sz="1600" b="1" dirty="0" err="1" smtClean="0"/>
              <a:t>ГрК</a:t>
            </a:r>
            <a:r>
              <a:rPr lang="ru-RU" sz="1600" b="1" dirty="0" smtClean="0"/>
              <a:t> РФ </a:t>
            </a:r>
            <a:endParaRPr lang="ru-RU" sz="1600" b="1" dirty="0"/>
          </a:p>
        </p:txBody>
      </p:sp>
      <p:sp>
        <p:nvSpPr>
          <p:cNvPr id="8" name="Объект 7"/>
          <p:cNvSpPr>
            <a:spLocks noGrp="1"/>
          </p:cNvSpPr>
          <p:nvPr>
            <p:ph idx="1"/>
          </p:nvPr>
        </p:nvSpPr>
        <p:spPr>
          <a:xfrm>
            <a:off x="669524" y="1843380"/>
            <a:ext cx="10515600" cy="4351338"/>
          </a:xfrm>
        </p:spPr>
        <p:txBody>
          <a:bodyPr>
            <a:normAutofit/>
          </a:bodyPr>
          <a:lstStyle/>
          <a:p>
            <a:pPr marL="0" indent="0">
              <a:buNone/>
            </a:pPr>
            <a:r>
              <a:rPr lang="ru-RU" sz="2100" dirty="0" smtClean="0">
                <a:latin typeface="Times New Roman" panose="02020603050405020304" pitchFamily="18" charset="0"/>
                <a:cs typeface="Times New Roman" panose="02020603050405020304" pitchFamily="18" charset="0"/>
              </a:rPr>
              <a:t>Перечень случаев, при которых сведения о физическом лице исключаются из национального реестра специалистов в области инженерных изысканий и архитектурно-строительного проектирования, национального реестра специалистов в области строительства:</a:t>
            </a:r>
          </a:p>
          <a:p>
            <a:pPr marL="0" indent="0">
              <a:buNone/>
            </a:pPr>
            <a:r>
              <a:rPr lang="ru-RU" sz="2100" dirty="0" smtClean="0">
                <a:latin typeface="Times New Roman" panose="02020603050405020304" pitchFamily="18" charset="0"/>
                <a:cs typeface="Times New Roman" panose="02020603050405020304" pitchFamily="18" charset="0"/>
              </a:rPr>
              <a:t>…..</a:t>
            </a:r>
          </a:p>
          <a:p>
            <a:pPr marL="0" indent="0">
              <a:buNone/>
            </a:pPr>
            <a:r>
              <a:rPr lang="ru-RU" sz="2100" dirty="0" smtClean="0">
                <a:latin typeface="Times New Roman" panose="02020603050405020304" pitchFamily="18" charset="0"/>
                <a:cs typeface="Times New Roman" panose="02020603050405020304" pitchFamily="18" charset="0"/>
              </a:rPr>
              <a:t>5. Невыполнение физическим лицом, сведения о которым внесены в Национальный реестр специалистов до 31.08.2022 года, требования, предусмотренного  пунктом 4 части 10 статьи 55.5-1 </a:t>
            </a:r>
            <a:r>
              <a:rPr lang="ru-RU" sz="2100" dirty="0" err="1" smtClean="0">
                <a:latin typeface="Times New Roman" panose="02020603050405020304" pitchFamily="18" charset="0"/>
                <a:cs typeface="Times New Roman" panose="02020603050405020304" pitchFamily="18" charset="0"/>
              </a:rPr>
              <a:t>ГрК</a:t>
            </a:r>
            <a:r>
              <a:rPr lang="ru-RU" sz="2100" dirty="0" smtClean="0">
                <a:latin typeface="Times New Roman" panose="02020603050405020304" pitchFamily="18" charset="0"/>
                <a:cs typeface="Times New Roman" panose="02020603050405020304" pitchFamily="18" charset="0"/>
              </a:rPr>
              <a:t> РФ, в течение 5 лет со дня повышения им квалификации по направлени</a:t>
            </a:r>
            <a:r>
              <a:rPr lang="ru-RU" sz="2100" dirty="0">
                <a:latin typeface="Times New Roman" panose="02020603050405020304" pitchFamily="18" charset="0"/>
                <a:cs typeface="Times New Roman" panose="02020603050405020304" pitchFamily="18" charset="0"/>
              </a:rPr>
              <a:t>ю</a:t>
            </a:r>
            <a:r>
              <a:rPr lang="ru-RU" sz="2100" dirty="0" smtClean="0">
                <a:latin typeface="Times New Roman" panose="02020603050405020304" pitchFamily="18" charset="0"/>
                <a:cs typeface="Times New Roman" panose="02020603050405020304" pitchFamily="18" charset="0"/>
              </a:rPr>
              <a:t> подготовки в области строительства. </a:t>
            </a:r>
          </a:p>
          <a:p>
            <a:pPr marL="0" indent="0">
              <a:buNone/>
            </a:pPr>
            <a:r>
              <a:rPr lang="ru-RU" sz="2100" dirty="0" smtClean="0">
                <a:latin typeface="Times New Roman" panose="02020603050405020304" pitchFamily="18" charset="0"/>
                <a:cs typeface="Times New Roman" panose="02020603050405020304" pitchFamily="18" charset="0"/>
              </a:rPr>
              <a:t>....</a:t>
            </a:r>
          </a:p>
          <a:p>
            <a:pPr marL="0" indent="0">
              <a:buNone/>
            </a:pPr>
            <a:r>
              <a:rPr lang="ru-RU" sz="1400" i="1" dirty="0" smtClean="0">
                <a:latin typeface="Times New Roman" panose="02020603050405020304" pitchFamily="18" charset="0"/>
                <a:cs typeface="Times New Roman" panose="02020603050405020304" pitchFamily="18" charset="0"/>
              </a:rPr>
              <a:t>Министерство экономического развития РФ проводит оценку регулирующего воздействия, в том числе на содержание положений, вводящих избыточные, необоснованные ограничения или обязанности для предпринимателей.</a:t>
            </a:r>
          </a:p>
        </p:txBody>
      </p:sp>
    </p:spTree>
    <p:extLst>
      <p:ext uri="{BB962C8B-B14F-4D97-AF65-F5344CB8AC3E}">
        <p14:creationId xmlns:p14="http://schemas.microsoft.com/office/powerpoint/2010/main" val="968974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3"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pic>
        <p:nvPicPr>
          <p:cNvPr id="10" name="Рисунок 9">
            <a:extLst>
              <a:ext uri="{FF2B5EF4-FFF2-40B4-BE49-F238E27FC236}">
                <a16:creationId xmlns:a16="http://schemas.microsoft.com/office/drawing/2014/main" id="{1C47A662-1746-48D0-8600-7511D179776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cxnSp>
        <p:nvCxnSpPr>
          <p:cNvPr id="11" name="Прямая соединительная линия 10">
            <a:extLst>
              <a:ext uri="{FF2B5EF4-FFF2-40B4-BE49-F238E27FC236}">
                <a16:creationId xmlns:a16="http://schemas.microsoft.com/office/drawing/2014/main" id="{D759987B-965B-487B-AC8C-9DB81DD1C31B}"/>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2" name="Прямая соединительная линия 11">
            <a:extLst>
              <a:ext uri="{FF2B5EF4-FFF2-40B4-BE49-F238E27FC236}">
                <a16:creationId xmlns:a16="http://schemas.microsoft.com/office/drawing/2014/main" id="{EB450F4D-2D40-4339-9ABB-AECF72308AED}"/>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sp>
        <p:nvSpPr>
          <p:cNvPr id="7" name="Заголовок 6"/>
          <p:cNvSpPr>
            <a:spLocks noGrp="1"/>
          </p:cNvSpPr>
          <p:nvPr>
            <p:ph type="title"/>
          </p:nvPr>
        </p:nvSpPr>
        <p:spPr>
          <a:xfrm>
            <a:off x="855618" y="1068228"/>
            <a:ext cx="10515600" cy="775152"/>
          </a:xfrm>
        </p:spPr>
        <p:txBody>
          <a:bodyPr>
            <a:noAutofit/>
          </a:bodyPr>
          <a:lstStyle/>
          <a:p>
            <a:pPr algn="ctr"/>
            <a:r>
              <a:rPr lang="ru-RU" sz="1600" b="1" dirty="0" smtClean="0">
                <a:latin typeface="Times New Roman" panose="02020603050405020304" pitchFamily="18" charset="0"/>
                <a:cs typeface="Times New Roman" panose="02020603050405020304" pitchFamily="18" charset="0"/>
              </a:rPr>
              <a:t>Положение</a:t>
            </a: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о </a:t>
            </a:r>
            <a:r>
              <a:rPr lang="ru-RU" sz="1600" b="1" dirty="0">
                <a:latin typeface="Times New Roman" panose="02020603050405020304" pitchFamily="18" charset="0"/>
                <a:cs typeface="Times New Roman" panose="02020603050405020304" pitchFamily="18" charset="0"/>
              </a:rPr>
              <a:t>контроле Саморегулируемой организации</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b="1" dirty="0">
                <a:latin typeface="Times New Roman" panose="02020603050405020304" pitchFamily="18" charset="0"/>
                <a:cs typeface="Times New Roman" panose="02020603050405020304" pitchFamily="18" charset="0"/>
              </a:rPr>
              <a:t>Ассоциации строителей «</a:t>
            </a:r>
            <a:r>
              <a:rPr lang="ru-RU" sz="1600" b="1" dirty="0" err="1">
                <a:latin typeface="Times New Roman" panose="02020603050405020304" pitchFamily="18" charset="0"/>
                <a:cs typeface="Times New Roman" panose="02020603050405020304" pitchFamily="18" charset="0"/>
              </a:rPr>
              <a:t>Межрегионстройальянс</a:t>
            </a:r>
            <a:r>
              <a:rPr lang="ru-RU" sz="1600" b="1"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b="1" dirty="0">
                <a:latin typeface="Times New Roman" panose="02020603050405020304" pitchFamily="18" charset="0"/>
                <a:cs typeface="Times New Roman" panose="02020603050405020304" pitchFamily="18" charset="0"/>
              </a:rPr>
              <a:t>за деятельностью своих членов</a:t>
            </a:r>
            <a:endParaRPr lang="ru-RU" sz="1600" dirty="0">
              <a:latin typeface="Times New Roman" panose="02020603050405020304" pitchFamily="18" charset="0"/>
              <a:cs typeface="Times New Roman" panose="02020603050405020304" pitchFamily="18" charset="0"/>
            </a:endParaRPr>
          </a:p>
        </p:txBody>
      </p:sp>
      <p:sp>
        <p:nvSpPr>
          <p:cNvPr id="8" name="Объект 7"/>
          <p:cNvSpPr>
            <a:spLocks noGrp="1"/>
          </p:cNvSpPr>
          <p:nvPr>
            <p:ph idx="1"/>
          </p:nvPr>
        </p:nvSpPr>
        <p:spPr>
          <a:xfrm>
            <a:off x="669524" y="2246810"/>
            <a:ext cx="10515600" cy="3535681"/>
          </a:xfrm>
        </p:spPr>
        <p:txBody>
          <a:bodyPr>
            <a:normAutofit/>
          </a:bodyPr>
          <a:lstStyle/>
          <a:p>
            <a:pPr>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Новая редакция была утверждена  правлением СРО АС «</a:t>
            </a:r>
            <a:r>
              <a:rPr lang="ru-RU" sz="1800" dirty="0" err="1" smtClean="0">
                <a:latin typeface="Times New Roman" panose="02020603050405020304" pitchFamily="18" charset="0"/>
                <a:cs typeface="Times New Roman" panose="02020603050405020304" pitchFamily="18" charset="0"/>
              </a:rPr>
              <a:t>Межрегионстройальянс</a:t>
            </a:r>
            <a:r>
              <a:rPr lang="ru-RU" sz="1800" dirty="0" smtClean="0">
                <a:latin typeface="Times New Roman" panose="02020603050405020304" pitchFamily="18" charset="0"/>
                <a:cs typeface="Times New Roman" panose="02020603050405020304" pitchFamily="18" charset="0"/>
              </a:rPr>
              <a:t>» Протоколом №38 от 31 марта 2022 года. </a:t>
            </a:r>
          </a:p>
          <a:p>
            <a:pPr>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В мае 2022 года данное Положение будет пересмотрено в части контроля за исполнением договорных обязательств, что должно привести к сокращению плановых проверок в отношении организаций, заключивших договоры через конкурсные процедуры.</a:t>
            </a:r>
          </a:p>
          <a:p>
            <a:pPr>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С 10 июня 2022 года внеплановые проверки будут проводится только  по результатам мониторинга, а сама контрольная деятельность будет привязана  с исполнению договора или иных негативных событий, которые будут выявлены по результатам мониторинга. </a:t>
            </a:r>
          </a:p>
          <a:p>
            <a:pPr>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С 01 июня 2022 года планируется в два раза сократить количество плановых проверок  за исполнением договорных обязательств.</a:t>
            </a:r>
          </a:p>
        </p:txBody>
      </p:sp>
    </p:spTree>
    <p:extLst>
      <p:ext uri="{BB962C8B-B14F-4D97-AF65-F5344CB8AC3E}">
        <p14:creationId xmlns:p14="http://schemas.microsoft.com/office/powerpoint/2010/main" val="659985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3EA2CC4E-1121-4A29-B731-261E9180FA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1451" y="3936853"/>
            <a:ext cx="1652291" cy="1654905"/>
          </a:xfrm>
          <a:prstGeom prst="rect">
            <a:avLst/>
          </a:prstGeom>
        </p:spPr>
      </p:pic>
      <p:pic>
        <p:nvPicPr>
          <p:cNvPr id="4" name="Объект 3"/>
          <p:cNvPicPr>
            <a:picLocks noGrp="1" noChangeAspect="1"/>
          </p:cNvPicPr>
          <p:nvPr>
            <p:ph sz="half" idx="1"/>
          </p:nvPr>
        </p:nvPicPr>
        <p:blipFill>
          <a:blip r:embed="rId4" cstate="print">
            <a:extLst>
              <a:ext uri="{28A0092B-C50C-407E-A947-70E740481C1C}">
                <a14:useLocalDpi xmlns:a14="http://schemas.microsoft.com/office/drawing/2010/main" val="0"/>
              </a:ext>
            </a:extLst>
          </a:blip>
          <a:stretch>
            <a:fillRect/>
          </a:stretch>
        </p:blipFill>
        <p:spPr>
          <a:xfrm>
            <a:off x="8932959" y="1618519"/>
            <a:ext cx="2413958" cy="4351338"/>
          </a:xfrm>
        </p:spPr>
      </p:pic>
      <p:sp>
        <p:nvSpPr>
          <p:cNvPr id="9" name="Объект 8"/>
          <p:cNvSpPr>
            <a:spLocks noGrp="1"/>
          </p:cNvSpPr>
          <p:nvPr>
            <p:ph sz="half" idx="2"/>
          </p:nvPr>
        </p:nvSpPr>
        <p:spPr>
          <a:xfrm>
            <a:off x="3422572" y="1618519"/>
            <a:ext cx="5346855" cy="4123926"/>
          </a:xfrm>
        </p:spPr>
        <p:txBody>
          <a:bodyPr>
            <a:normAutofit/>
          </a:bodyPr>
          <a:lstStyle/>
          <a:p>
            <a:pPr marL="0" indent="0" algn="ctr">
              <a:buNone/>
            </a:pPr>
            <a:endParaRPr lang="ru-RU" sz="1400" dirty="0">
              <a:latin typeface="Calibri Light (Заголовки)"/>
            </a:endParaRPr>
          </a:p>
          <a:p>
            <a:pPr marL="0" indent="0" algn="ctr">
              <a:buNone/>
            </a:pPr>
            <a:r>
              <a:rPr lang="ru-RU" sz="1600" b="1" dirty="0">
                <a:solidFill>
                  <a:srgbClr val="E31E25"/>
                </a:solidFill>
                <a:latin typeface="Calibri Light (Заголовки)"/>
              </a:rPr>
              <a:t>КАК ПОЛУЧИТЬ ВЫПИСКУ ИЗ РЕЕСТРА</a:t>
            </a:r>
          </a:p>
          <a:p>
            <a:pPr marL="0" indent="0" algn="ctr">
              <a:buNone/>
            </a:pPr>
            <a:r>
              <a:rPr lang="en-US" sz="1600" b="1" dirty="0">
                <a:solidFill>
                  <a:srgbClr val="E31E25"/>
                </a:solidFill>
                <a:latin typeface="Calibri Light (Заголовки)"/>
              </a:rPr>
              <a:t>@SROROBOT</a:t>
            </a:r>
            <a:endParaRPr lang="ru-RU" sz="1600" b="1" dirty="0">
              <a:solidFill>
                <a:srgbClr val="E31E25"/>
              </a:solidFill>
              <a:latin typeface="Calibri Light (Заголовки)"/>
            </a:endParaRPr>
          </a:p>
          <a:p>
            <a:pPr marL="0" indent="0" algn="ctr">
              <a:buNone/>
            </a:pPr>
            <a:r>
              <a:rPr lang="en-US" sz="1600" b="1" dirty="0">
                <a:solidFill>
                  <a:srgbClr val="E31E25"/>
                </a:solidFill>
                <a:latin typeface="Calibri Light (Заголовки)"/>
              </a:rPr>
              <a:t>https://sro-mrsa.ru/reestr-sro/</a:t>
            </a:r>
            <a:r>
              <a:rPr lang="ru-RU" sz="1400" dirty="0">
                <a:solidFill>
                  <a:schemeClr val="accent1">
                    <a:lumMod val="75000"/>
                  </a:schemeClr>
                </a:solidFill>
                <a:latin typeface="Calibri Light (Заголовки)"/>
              </a:rPr>
              <a:t/>
            </a:r>
            <a:br>
              <a:rPr lang="ru-RU" sz="1400" dirty="0">
                <a:solidFill>
                  <a:schemeClr val="accent1">
                    <a:lumMod val="75000"/>
                  </a:schemeClr>
                </a:solidFill>
                <a:latin typeface="Calibri Light (Заголовки)"/>
              </a:rPr>
            </a:br>
            <a:endParaRPr lang="ru-RU" sz="1400" dirty="0">
              <a:latin typeface="Calibri (Основной текст)"/>
            </a:endParaRPr>
          </a:p>
          <a:p>
            <a:pPr>
              <a:buClr>
                <a:srgbClr val="E84524"/>
              </a:buClr>
            </a:pPr>
            <a:r>
              <a:rPr lang="ru-RU" sz="1400" dirty="0">
                <a:latin typeface="Calibri (Основной текст)"/>
              </a:rPr>
              <a:t>Получить выписку можно без обращения в СРО</a:t>
            </a:r>
            <a:r>
              <a:rPr lang="en-US" sz="1400" dirty="0">
                <a:latin typeface="Calibri (Основной текст)"/>
              </a:rPr>
              <a:t>.</a:t>
            </a:r>
            <a:endParaRPr lang="ru-RU" sz="1400" dirty="0">
              <a:latin typeface="Calibri (Основной текст)"/>
            </a:endParaRPr>
          </a:p>
          <a:p>
            <a:pPr>
              <a:buClr>
                <a:srgbClr val="E84524"/>
              </a:buClr>
            </a:pPr>
            <a:r>
              <a:rPr lang="ru-RU" sz="1400" dirty="0">
                <a:latin typeface="Calibri (Основной текст)"/>
              </a:rPr>
              <a:t>Информация о праве выполнения работ на объектах</a:t>
            </a:r>
            <a:r>
              <a:rPr lang="en-US" sz="1400" dirty="0">
                <a:latin typeface="Calibri (Основной текст)"/>
              </a:rPr>
              <a:t>.</a:t>
            </a:r>
            <a:endParaRPr lang="ru-RU" sz="1400" dirty="0">
              <a:latin typeface="Calibri (Основной текст)"/>
            </a:endParaRPr>
          </a:p>
          <a:p>
            <a:pPr>
              <a:buClr>
                <a:srgbClr val="E84524"/>
              </a:buClr>
            </a:pPr>
            <a:r>
              <a:rPr lang="ru-RU" sz="1400" dirty="0">
                <a:latin typeface="Calibri (Основной текст)"/>
              </a:rPr>
              <a:t>Получить сведения о наличии/отсутствии задолженности</a:t>
            </a:r>
            <a:r>
              <a:rPr lang="en-US" sz="1400" dirty="0">
                <a:latin typeface="Calibri (Основной текст)"/>
              </a:rPr>
              <a:t>.</a:t>
            </a:r>
            <a:endParaRPr lang="ru-RU" sz="1400" dirty="0">
              <a:latin typeface="Calibri (Основной текст)"/>
            </a:endParaRPr>
          </a:p>
          <a:p>
            <a:pPr>
              <a:buClr>
                <a:srgbClr val="E84524"/>
              </a:buClr>
            </a:pPr>
            <a:r>
              <a:rPr lang="ru-RU" sz="1400" dirty="0">
                <a:latin typeface="Calibri (Основной текст)"/>
              </a:rPr>
              <a:t>Информация о наличии действующего страхования</a:t>
            </a:r>
            <a:r>
              <a:rPr lang="en-US" sz="1400" dirty="0">
                <a:latin typeface="Calibri (Основной текст)"/>
              </a:rPr>
              <a:t>.</a:t>
            </a:r>
            <a:endParaRPr lang="ru-RU" sz="1400" dirty="0">
              <a:latin typeface="Calibri (Основной текст)"/>
            </a:endParaRPr>
          </a:p>
          <a:p>
            <a:pPr>
              <a:buClr>
                <a:srgbClr val="E84524"/>
              </a:buClr>
            </a:pPr>
            <a:r>
              <a:rPr lang="ru-RU" sz="1400" dirty="0">
                <a:latin typeface="Calibri (Основной текст)"/>
              </a:rPr>
              <a:t>Информация о плановых/внеплановых проверках</a:t>
            </a:r>
            <a:r>
              <a:rPr lang="en-US" sz="1400" dirty="0">
                <a:latin typeface="Calibri (Основной текст)"/>
              </a:rPr>
              <a:t>.</a:t>
            </a:r>
            <a:endParaRPr lang="ru-RU" sz="1400" dirty="0">
              <a:latin typeface="Calibri (Основной текст)"/>
            </a:endParaRPr>
          </a:p>
          <a:p>
            <a:pPr>
              <a:buClr>
                <a:srgbClr val="E84524"/>
              </a:buClr>
            </a:pPr>
            <a:r>
              <a:rPr lang="ru-RU" sz="1400" dirty="0">
                <a:latin typeface="Calibri (Основной текст)"/>
              </a:rPr>
              <a:t>Информация об уровне ответственности</a:t>
            </a:r>
            <a:r>
              <a:rPr lang="en-US" sz="1400" dirty="0">
                <a:latin typeface="Calibri (Основной текст)"/>
              </a:rPr>
              <a:t>.</a:t>
            </a:r>
            <a:endParaRPr lang="ru-RU" sz="1400" dirty="0">
              <a:latin typeface="Calibri (Основной текст)"/>
            </a:endParaRPr>
          </a:p>
          <a:p>
            <a:pPr>
              <a:buClr>
                <a:srgbClr val="E84524"/>
              </a:buClr>
            </a:pPr>
            <a:r>
              <a:rPr lang="ru-RU" sz="1400" dirty="0">
                <a:latin typeface="Calibri (Основной текст)"/>
              </a:rPr>
              <a:t>Информация о мерах дисциплинарного воздействия</a:t>
            </a:r>
            <a:r>
              <a:rPr lang="en-US" sz="1400" dirty="0">
                <a:latin typeface="Calibri (Основной текст)"/>
              </a:rPr>
              <a:t>.</a:t>
            </a:r>
            <a:endParaRPr lang="ru-RU" sz="1400" dirty="0">
              <a:latin typeface="Calibri (Основной текст)"/>
            </a:endParaRPr>
          </a:p>
          <a:p>
            <a:pPr>
              <a:buClr>
                <a:srgbClr val="E84524"/>
              </a:buClr>
            </a:pPr>
            <a:endParaRPr lang="ru-RU" sz="1400" dirty="0"/>
          </a:p>
          <a:p>
            <a:endParaRPr lang="ru-RU" sz="1400" dirty="0"/>
          </a:p>
        </p:txBody>
      </p:sp>
      <p:pic>
        <p:nvPicPr>
          <p:cNvPr id="5" name="Рисунок 4"/>
          <p:cNvPicPr/>
          <p:nvPr/>
        </p:nvPicPr>
        <p:blipFill>
          <a:blip r:embed="rId5" cstate="print">
            <a:extLst>
              <a:ext uri="{28A0092B-C50C-407E-A947-70E740481C1C}">
                <a14:useLocalDpi xmlns:a14="http://schemas.microsoft.com/office/drawing/2010/main" val="0"/>
              </a:ext>
            </a:extLst>
          </a:blip>
          <a:stretch>
            <a:fillRect/>
          </a:stretch>
        </p:blipFill>
        <p:spPr>
          <a:xfrm>
            <a:off x="337821" y="140470"/>
            <a:ext cx="2406608" cy="713605"/>
          </a:xfrm>
          <a:prstGeom prst="rect">
            <a:avLst/>
          </a:prstGeom>
        </p:spPr>
      </p:pic>
      <p:pic>
        <p:nvPicPr>
          <p:cNvPr id="1026" name="Picture 2" descr="https://clipart-best.com/img/telegram/telegram-clip-art-9.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9924" y="1781173"/>
            <a:ext cx="1622399" cy="1506514"/>
          </a:xfrm>
          <a:prstGeom prst="rect">
            <a:avLst/>
          </a:prstGeom>
          <a:noFill/>
          <a:extLst>
            <a:ext uri="{909E8E84-426E-40DD-AFC4-6F175D3DCCD1}">
              <a14:hiddenFill xmlns:a14="http://schemas.microsoft.com/office/drawing/2010/main">
                <a:solidFill>
                  <a:srgbClr val="FFFFFF"/>
                </a:solidFill>
              </a14:hiddenFill>
            </a:ext>
          </a:extLst>
        </p:spPr>
      </p:pic>
      <p:pic>
        <p:nvPicPr>
          <p:cNvPr id="10" name="Рисунок 9">
            <a:extLst>
              <a:ext uri="{FF2B5EF4-FFF2-40B4-BE49-F238E27FC236}">
                <a16:creationId xmlns:a16="http://schemas.microsoft.com/office/drawing/2014/main" id="{1C47A662-1746-48D0-8600-7511D179776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3175" t="3819" r="3175" b="3819"/>
          <a:stretch/>
        </p:blipFill>
        <p:spPr>
          <a:xfrm>
            <a:off x="3002574" y="149476"/>
            <a:ext cx="725415" cy="716565"/>
          </a:xfrm>
          <a:prstGeom prst="rect">
            <a:avLst/>
          </a:prstGeom>
        </p:spPr>
      </p:pic>
      <p:cxnSp>
        <p:nvCxnSpPr>
          <p:cNvPr id="11" name="Прямая соединительная линия 10">
            <a:extLst>
              <a:ext uri="{FF2B5EF4-FFF2-40B4-BE49-F238E27FC236}">
                <a16:creationId xmlns:a16="http://schemas.microsoft.com/office/drawing/2014/main" id="{D759987B-965B-487B-AC8C-9DB81DD1C31B}"/>
              </a:ext>
            </a:extLst>
          </p:cNvPr>
          <p:cNvCxnSpPr/>
          <p:nvPr/>
        </p:nvCxnSpPr>
        <p:spPr>
          <a:xfrm>
            <a:off x="334010" y="943276"/>
            <a:ext cx="11523980" cy="9625"/>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cxnSp>
        <p:nvCxnSpPr>
          <p:cNvPr id="12" name="Прямая соединительная линия 11">
            <a:extLst>
              <a:ext uri="{FF2B5EF4-FFF2-40B4-BE49-F238E27FC236}">
                <a16:creationId xmlns:a16="http://schemas.microsoft.com/office/drawing/2014/main" id="{EB450F4D-2D40-4339-9ABB-AECF72308AED}"/>
              </a:ext>
            </a:extLst>
          </p:cNvPr>
          <p:cNvCxnSpPr/>
          <p:nvPr/>
        </p:nvCxnSpPr>
        <p:spPr>
          <a:xfrm>
            <a:off x="2862072" y="149476"/>
            <a:ext cx="9144" cy="712800"/>
          </a:xfrm>
          <a:prstGeom prst="line">
            <a:avLst/>
          </a:prstGeom>
          <a:ln>
            <a:solidFill>
              <a:srgbClr val="E31E25"/>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8103911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TotalTime>
  <Words>1206</Words>
  <Application>Microsoft Office PowerPoint</Application>
  <PresentationFormat>Широкоэкранный</PresentationFormat>
  <Paragraphs>71</Paragraphs>
  <Slides>10</Slides>
  <Notes>6</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10</vt:i4>
      </vt:variant>
    </vt:vector>
  </HeadingPairs>
  <TitlesOfParts>
    <vt:vector size="18" baseType="lpstr">
      <vt:lpstr>Arial</vt:lpstr>
      <vt:lpstr>Calibri</vt:lpstr>
      <vt:lpstr>Calibri (Основной текст)</vt:lpstr>
      <vt:lpstr>Calibri Light</vt:lpstr>
      <vt:lpstr>Calibri Light (Заголовки)</vt:lpstr>
      <vt:lpstr>Times New Roman</vt:lpstr>
      <vt:lpstr>Wingdings</vt:lpstr>
      <vt:lpstr>Тема Office</vt:lpstr>
      <vt:lpstr>Отчет о деятельности правления СРО АС «Межрегионстройальянс» за 2021 г.</vt:lpstr>
      <vt:lpstr>ПОЛОЖЕНИЕ «О системе мер дисциплинарного воздействия, применяемых  СРО АС «Межрегионстройальянс» к своим членам»</vt:lpstr>
      <vt:lpstr>ПОЛОЖЕНИЕ «О системе мер дисциплинарного воздействия, применяемых  СРО АС «Межрегионстройальянс» к своим членам»</vt:lpstr>
      <vt:lpstr>Федеральный закон от 30.12.2021 года №447-ФЗ                                                                                                                                               «О внесении изменений в Градостроительный кодекс РФ и отдельные законодательные акты РФ»</vt:lpstr>
      <vt:lpstr>Федеральный закон от 30.12.2021 года №447-ФЗ                                                                                                                                               «О внесении изменений в Градостроительный кодекс РФ и отдельные законодательные акты РФ»</vt:lpstr>
      <vt:lpstr>Федеральный закон от 30.12.2021 года №447-ФЗ                                                                                                                                               «О внесении изменений в Градостроительный кодекс РФ и отдельные законодательные акты РФ»</vt:lpstr>
      <vt:lpstr>Проект приказа Минстроя России «Об утверждении перечня документов, подтверждающих соответствие физического лица минимальным требованиям установленным частью 10 ст. 55.5-1 ГрК РФ </vt:lpstr>
      <vt:lpstr>Положение   о контроле Саморегулируемой организации Ассоциации строителей «Межрегионстройальянс» за деятельностью своих членов</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Сведения о членах.</dc:title>
  <dc:creator>Александра</dc:creator>
  <cp:lastModifiedBy>Александра Белоус</cp:lastModifiedBy>
  <cp:revision>84</cp:revision>
  <cp:lastPrinted>2021-04-15T09:02:38Z</cp:lastPrinted>
  <dcterms:created xsi:type="dcterms:W3CDTF">2021-04-13T06:17:01Z</dcterms:created>
  <dcterms:modified xsi:type="dcterms:W3CDTF">2022-04-27T06:04:15Z</dcterms:modified>
</cp:coreProperties>
</file>