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7" r:id="rId1"/>
    <p:sldMasterId id="2147483680" r:id="rId2"/>
  </p:sldMasterIdLst>
  <p:notesMasterIdLst>
    <p:notesMasterId r:id="rId17"/>
  </p:notesMasterIdLst>
  <p:handoutMasterIdLst>
    <p:handoutMasterId r:id="rId18"/>
  </p:handoutMasterIdLst>
  <p:sldIdLst>
    <p:sldId id="2480" r:id="rId3"/>
    <p:sldId id="2633" r:id="rId4"/>
    <p:sldId id="2591" r:id="rId5"/>
    <p:sldId id="641" r:id="rId6"/>
    <p:sldId id="844" r:id="rId7"/>
    <p:sldId id="2614" r:id="rId8"/>
    <p:sldId id="2486" r:id="rId9"/>
    <p:sldId id="2552" r:id="rId10"/>
    <p:sldId id="2488" r:id="rId11"/>
    <p:sldId id="2634" r:id="rId12"/>
    <p:sldId id="2612" r:id="rId13"/>
    <p:sldId id="2635" r:id="rId14"/>
    <p:sldId id="2553" r:id="rId15"/>
    <p:sldId id="2485" r:id="rId16"/>
  </p:sldIdLst>
  <p:sldSz cx="9144000" cy="6858000" type="screen4x3"/>
  <p:notesSz cx="7010400" cy="9296400"/>
  <p:defaultTextStyle>
    <a:defPPr>
      <a:defRPr lang="en-US"/>
    </a:defPPr>
    <a:lvl1pPr algn="l" defTabSz="56991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1pPr>
    <a:lvl2pPr marL="569913" indent="-112713" algn="l" defTabSz="56991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2pPr>
    <a:lvl3pPr marL="1141413" indent="-227013" algn="l" defTabSz="56991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3pPr>
    <a:lvl4pPr marL="1712913" indent="-341313" algn="l" defTabSz="56991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4pPr>
    <a:lvl5pPr marL="2284413" indent="-455613" algn="l" defTabSz="569913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Frutiger Next LT W1G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5E30"/>
    <a:srgbClr val="87BC40"/>
    <a:srgbClr val="FFFFFF"/>
    <a:srgbClr val="1858A8"/>
    <a:srgbClr val="0696D7"/>
    <a:srgbClr val="FF3300"/>
    <a:srgbClr val="FFCC00"/>
    <a:srgbClr val="32B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89769" autoAdjust="0"/>
  </p:normalViewPr>
  <p:slideViewPr>
    <p:cSldViewPr snapToGrid="0" snapToObjects="1">
      <p:cViewPr varScale="1">
        <p:scale>
          <a:sx n="78" d="100"/>
          <a:sy n="78" d="100"/>
        </p:scale>
        <p:origin x="1040" y="48"/>
      </p:cViewPr>
      <p:guideLst>
        <p:guide orient="horz" pos="40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0AFD47D-75A5-47A8-9827-A64B6E03EC55}" type="datetime1">
              <a:rPr lang="en-US" altLang="zh-CN"/>
              <a:pPr>
                <a:defRPr/>
              </a:pPr>
              <a:t>1/31/2022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062A947-B238-4AEA-8931-81E5B03F61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27733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5CBC4D6-85A0-407F-9823-115BE287A37A}" type="datetime1">
              <a:rPr lang="en-US" altLang="zh-CN"/>
              <a:pPr>
                <a:defRPr/>
              </a:pPr>
              <a:t>1/31/2022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EB89F2D-8E86-4650-81B9-6116F85A04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2219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699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69913" algn="l" defTabSz="5699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41413" algn="l" defTabSz="5699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12913" algn="l" defTabSz="5699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284413" algn="l" defTabSz="569913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856055" algn="l" defTabSz="571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7265" algn="l" defTabSz="571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8477" algn="l" defTabSz="571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9687" algn="l" defTabSz="57121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9pPr>
          </a:lstStyle>
          <a:p>
            <a:pPr eaLnBrk="1" hangingPunct="1"/>
            <a:fld id="{8F447809-DED4-47C9-8056-4C9FE3286687}" type="slidenum">
              <a:rPr lang="en-US" sz="1200" smtClean="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96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982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48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1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Frutiger Next LT W1G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Frutiger Next LT W1G" pitchFamily="34" charset="0"/>
              </a:defRPr>
            </a:lvl9pPr>
          </a:lstStyle>
          <a:p>
            <a:pPr eaLnBrk="1" hangingPunct="1"/>
            <a:fld id="{8F447809-DED4-47C9-8056-4C9FE3286687}" type="slidenum">
              <a:rPr lang="en-US" sz="1200" smtClean="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F3F9D7-FB8C-4377-A43F-7E2297D9F780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56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4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69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2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AC268C-DAFC-43F9-A605-372ECE913240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2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1820073"/>
            <a:ext cx="9144000" cy="3066252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264" tIns="32132" rIns="64264" bIns="32132" anchor="ctr"/>
          <a:lstStyle/>
          <a:p>
            <a:pPr algn="ctr">
              <a:defRPr/>
            </a:pPr>
            <a:endParaRPr lang="zh-CN" altLang="zh-CN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2" y="2432343"/>
            <a:ext cx="5397358" cy="1205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0696D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3" y="3728701"/>
            <a:ext cx="5397356" cy="38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2" y="4115957"/>
            <a:ext cx="5397358" cy="3152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17641"/>
            <a:ext cx="8229644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3971" indent="-316771">
              <a:buClr>
                <a:schemeClr val="accent4"/>
              </a:buClr>
              <a:buSzPct val="100000"/>
              <a:buFont typeface="Wingdings" charset="2"/>
              <a:buChar char="§"/>
              <a:defRPr sz="28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831936" indent="-287974">
              <a:buClr>
                <a:schemeClr val="accent4"/>
              </a:buClr>
              <a:buSzPct val="100000"/>
              <a:buFont typeface="Wingdings" charset="2"/>
              <a:buChar char="§"/>
              <a:defRPr sz="23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1279901" indent="-259176">
              <a:buClr>
                <a:schemeClr val="accent4"/>
              </a:buClr>
              <a:buSzPct val="100000"/>
              <a:buFont typeface="Wingdings" charset="2"/>
              <a:buChar char="§"/>
              <a:defRPr sz="2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1791862" indent="-230379">
              <a:buClr>
                <a:schemeClr val="accent4"/>
              </a:buClr>
              <a:buSzPct val="100000"/>
              <a:buFont typeface="Wingdings" charset="2"/>
              <a:buChar char="§"/>
              <a:defRPr sz="17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2303821" indent="-201582">
              <a:buClr>
                <a:schemeClr val="accent4"/>
              </a:buClr>
              <a:buSzPct val="100000"/>
              <a:buFont typeface="Wingdings" charset="2"/>
              <a:buChar char="§"/>
              <a:defRPr sz="15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 baseline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457202" y="1417641"/>
            <a:ext cx="4040187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98441" indent="-339706">
              <a:buClr>
                <a:schemeClr val="accent4"/>
              </a:buClr>
              <a:buSzPct val="100000"/>
              <a:buFont typeface="Wingdings" pitchFamily="2" charset="2"/>
              <a:buChar char="§"/>
              <a:defRPr sz="2800" b="0">
                <a:latin typeface="Arial"/>
                <a:cs typeface="Arial"/>
              </a:defRPr>
            </a:lvl1pPr>
            <a:lvl2pPr marL="1011920" indent="-467958">
              <a:buClr>
                <a:schemeClr val="accent4"/>
              </a:buClr>
              <a:buSzPct val="100000"/>
              <a:buFont typeface="Wingdings" pitchFamily="2" charset="2"/>
              <a:buChar char="§"/>
              <a:defRPr sz="23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1344695" indent="-323971">
              <a:buClr>
                <a:schemeClr val="accent4"/>
              </a:buClr>
              <a:buSzPct val="100000"/>
              <a:buFont typeface="Wingdings" pitchFamily="2" charset="2"/>
              <a:buChar char="§"/>
              <a:defRPr sz="2000" b="0">
                <a:latin typeface="Arial"/>
                <a:cs typeface="Arial"/>
              </a:defRPr>
            </a:lvl3pPr>
            <a:lvl4pPr marL="1885453" indent="-323971">
              <a:buClr>
                <a:schemeClr val="accent4"/>
              </a:buClr>
              <a:buSzPct val="100000"/>
              <a:buFont typeface="Wingdings" pitchFamily="2" charset="2"/>
              <a:buChar char="§"/>
              <a:defRPr sz="1700" b="0">
                <a:latin typeface="Arial"/>
                <a:cs typeface="Arial"/>
              </a:defRPr>
            </a:lvl4pPr>
            <a:lvl5pPr marL="2390214" indent="-287974">
              <a:buClr>
                <a:schemeClr val="accent4"/>
              </a:buClr>
              <a:buSzPct val="100000"/>
              <a:buFont typeface="Wingdings" pitchFamily="2" charset="2"/>
              <a:buChar char="§"/>
              <a:defRPr sz="1500" b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4646614" y="1417640"/>
            <a:ext cx="4040187" cy="476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3971" indent="-316771">
              <a:buClr>
                <a:schemeClr val="accent4"/>
              </a:buClr>
              <a:buSzPct val="100000"/>
              <a:buFont typeface="Wingdings" charset="2"/>
              <a:buChar char="§"/>
              <a:defRPr sz="2800" b="0">
                <a:latin typeface="Arial"/>
                <a:cs typeface="Arial"/>
              </a:defRPr>
            </a:lvl1pPr>
            <a:lvl2pPr marL="831936" indent="-287974">
              <a:buClr>
                <a:schemeClr val="accent4"/>
              </a:buClr>
              <a:buSzPct val="100000"/>
              <a:buFont typeface="Wingdings" charset="2"/>
              <a:buChar char="§"/>
              <a:defRPr sz="23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1279901" indent="-259176">
              <a:buClr>
                <a:schemeClr val="accent4"/>
              </a:buClr>
              <a:buSzPct val="100000"/>
              <a:buFont typeface="Wingdings" charset="2"/>
              <a:buChar char="§"/>
              <a:defRPr sz="2000" b="0">
                <a:latin typeface="Arial"/>
                <a:cs typeface="Arial"/>
              </a:defRPr>
            </a:lvl3pPr>
            <a:lvl4pPr marL="1791862" indent="-230379">
              <a:buClr>
                <a:schemeClr val="accent4"/>
              </a:buClr>
              <a:buSzPct val="100000"/>
              <a:buFont typeface="Wingdings" charset="2"/>
              <a:buChar char="§"/>
              <a:defRPr sz="1700" b="0">
                <a:latin typeface="Arial"/>
                <a:cs typeface="Arial"/>
              </a:defRPr>
            </a:lvl4pPr>
            <a:lvl5pPr marL="2303821" indent="-201582">
              <a:buClr>
                <a:schemeClr val="accent4"/>
              </a:buClr>
              <a:buSzPct val="100000"/>
              <a:buFont typeface="Wingdings" charset="2"/>
              <a:buChar char="§"/>
              <a:defRPr sz="1500" b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6568" y="1417639"/>
            <a:ext cx="4040232" cy="2160740"/>
          </a:xfrm>
          <a:prstGeom prst="rect">
            <a:avLst/>
          </a:prstGeom>
        </p:spPr>
        <p:txBody>
          <a:bodyPr vert="horz" lIns="57594" tIns="28797" rIns="57594" bIns="28797"/>
          <a:lstStyle>
            <a:lvl1pPr marL="0" indent="0">
              <a:buClr>
                <a:schemeClr val="accent4"/>
              </a:buClr>
              <a:buNone/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8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646568" y="3578380"/>
            <a:ext cx="4040232" cy="1732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57202" y="1417641"/>
            <a:ext cx="4040187" cy="47672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83971" indent="-316771">
              <a:buClr>
                <a:schemeClr val="accent4"/>
              </a:buClr>
              <a:buSzPct val="100000"/>
              <a:buFont typeface="Wingdings" charset="2"/>
              <a:buChar char="§"/>
              <a:defRPr sz="2800" b="0">
                <a:latin typeface="Arial"/>
                <a:cs typeface="Arial"/>
              </a:defRPr>
            </a:lvl1pPr>
            <a:lvl2pPr marL="831936" indent="-287974">
              <a:buClr>
                <a:schemeClr val="accent4"/>
              </a:buClr>
              <a:buSzPct val="100000"/>
              <a:buFont typeface="Wingdings" charset="2"/>
              <a:buChar char="§"/>
              <a:defRPr sz="23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1279901" indent="-259176">
              <a:buClr>
                <a:schemeClr val="accent4"/>
              </a:buClr>
              <a:buSzPct val="100000"/>
              <a:buFont typeface="Wingdings" charset="2"/>
              <a:buChar char="§"/>
              <a:defRPr sz="2000" b="0">
                <a:latin typeface="Arial"/>
                <a:cs typeface="Arial"/>
              </a:defRPr>
            </a:lvl3pPr>
            <a:lvl4pPr marL="1791862" indent="-230379">
              <a:buClr>
                <a:schemeClr val="accent4"/>
              </a:buClr>
              <a:buSzPct val="100000"/>
              <a:buFont typeface="Wingdings" charset="2"/>
              <a:buChar char="§"/>
              <a:defRPr sz="1700" b="0">
                <a:latin typeface="Arial"/>
                <a:cs typeface="Arial"/>
              </a:defRPr>
            </a:lvl4pPr>
            <a:lvl5pPr marL="2303821" indent="-201582">
              <a:buClr>
                <a:schemeClr val="accent4"/>
              </a:buClr>
              <a:buSzPct val="100000"/>
              <a:buFont typeface="Wingdings" charset="2"/>
              <a:buChar char="§"/>
              <a:defRPr sz="1500" b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4646568" y="3852667"/>
            <a:ext cx="4040232" cy="2160740"/>
          </a:xfrm>
          <a:prstGeom prst="rect">
            <a:avLst/>
          </a:prstGeom>
        </p:spPr>
        <p:txBody>
          <a:bodyPr vert="horz" lIns="57594" tIns="28797" rIns="57594" bIns="28797"/>
          <a:lstStyle>
            <a:lvl1pPr marL="0" indent="0">
              <a:buClr>
                <a:schemeClr val="accent4"/>
              </a:buClr>
              <a:buNone/>
              <a:defRPr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4646568" y="6013407"/>
            <a:ext cx="4040232" cy="17321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5696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10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79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7BEE-5232-4A8B-940C-2F90E44EF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56481"/>
      </p:ext>
    </p:extLst>
  </p:cSld>
  <p:clrMapOvr>
    <a:masterClrMapping/>
  </p:clrMapOvr>
  <p:transition advClick="0" advTm="10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bg1"/>
            </a:gs>
            <a:gs pos="100000">
              <a:schemeClr val="bg1">
                <a:lumMod val="65000"/>
                <a:alpha val="56000"/>
              </a:schemeClr>
            </a:gs>
            <a:gs pos="55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0" r:id="rId2"/>
    <p:sldLayoutId id="2147483941" r:id="rId3"/>
    <p:sldLayoutId id="2147483942" r:id="rId4"/>
    <p:sldLayoutId id="2147483946" r:id="rId5"/>
    <p:sldLayoutId id="2147483948" r:id="rId6"/>
    <p:sldLayoutId id="2147483949" r:id="rId7"/>
  </p:sldLayoutIdLst>
  <p:hf sldNum="0" hdr="0" dt="0"/>
  <p:txStyles>
    <p:titleStyle>
      <a:lvl1pPr algn="l" defTabSz="511175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1B58A8"/>
          </a:solidFill>
          <a:latin typeface="Frutiger Next LT W1G"/>
          <a:ea typeface="Frutiger Next LT W1G" pitchFamily="34" charset="0"/>
          <a:cs typeface="Frutiger Next LT W1G"/>
        </a:defRPr>
      </a:lvl1pPr>
      <a:lvl2pPr algn="l" defTabSz="5111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2pPr>
      <a:lvl3pPr algn="l" defTabSz="5111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3pPr>
      <a:lvl4pPr algn="l" defTabSz="5111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4pPr>
      <a:lvl5pPr algn="l" defTabSz="511175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5pPr>
      <a:lvl6pPr marL="457200" algn="l" defTabSz="511175" rtl="0" fontAlgn="base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6pPr>
      <a:lvl7pPr marL="914400" algn="l" defTabSz="511175" rtl="0" fontAlgn="base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7pPr>
      <a:lvl8pPr marL="1371600" algn="l" defTabSz="511175" rtl="0" fontAlgn="base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8pPr>
      <a:lvl9pPr marL="1828800" algn="l" defTabSz="511175" rtl="0" fontAlgn="base">
        <a:spcBef>
          <a:spcPct val="0"/>
        </a:spcBef>
        <a:spcAft>
          <a:spcPct val="0"/>
        </a:spcAft>
        <a:defRPr sz="2800" b="1">
          <a:solidFill>
            <a:srgbClr val="1B58A8"/>
          </a:solidFill>
          <a:latin typeface="Frutiger Next LT W1G" pitchFamily="34" charset="0"/>
          <a:ea typeface="Frutiger Next LT W1G" pitchFamily="34" charset="0"/>
          <a:cs typeface="Frutiger Next LT W1G" pitchFamily="34" charset="0"/>
        </a:defRPr>
      </a:lvl9pPr>
    </p:titleStyle>
    <p:bodyStyle>
      <a:lvl1pPr marL="431800" indent="-431800" algn="l" defTabSz="511175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Frutiger Next LT W1G"/>
          <a:ea typeface="Frutiger Next LT W1G" pitchFamily="34" charset="0"/>
          <a:cs typeface="Frutiger Next LT W1G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300" kern="1200">
          <a:solidFill>
            <a:schemeClr val="tx1"/>
          </a:solidFill>
          <a:latin typeface="Frutiger Next LT W1G"/>
          <a:ea typeface="Frutiger Next LT W1G" pitchFamily="34" charset="0"/>
          <a:cs typeface="Frutiger Next LT W1G"/>
        </a:defRPr>
      </a:lvl2pPr>
      <a:lvl3pPr marL="1279525" indent="-255588" algn="l" defTabSz="5111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Frutiger Next LT W1G"/>
          <a:ea typeface="Frutiger Next LT W1G" pitchFamily="34" charset="0"/>
          <a:cs typeface="Frutiger Next LT W1G"/>
        </a:defRPr>
      </a:lvl3pPr>
      <a:lvl4pPr marL="1790700" indent="-255588" algn="l" defTabSz="5111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700" kern="1200">
          <a:solidFill>
            <a:schemeClr val="tx1"/>
          </a:solidFill>
          <a:latin typeface="Frutiger Next LT W1G"/>
          <a:ea typeface="Frutiger Next LT W1G" pitchFamily="34" charset="0"/>
          <a:cs typeface="Frutiger Next LT W1G"/>
        </a:defRPr>
      </a:lvl4pPr>
      <a:lvl5pPr marL="2303463" indent="-255588" algn="l" defTabSz="511175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500" kern="1200">
          <a:solidFill>
            <a:schemeClr val="tx1"/>
          </a:solidFill>
          <a:latin typeface="Frutiger Next LT W1G"/>
          <a:ea typeface="Frutiger Next LT W1G" pitchFamily="34" charset="0"/>
          <a:cs typeface="Frutiger Next LT W1G"/>
        </a:defRPr>
      </a:lvl5pPr>
      <a:lvl6pPr marL="2815782" indent="-255981" algn="l" defTabSz="51196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742" indent="-255981" algn="l" defTabSz="51196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702" indent="-255981" algn="l" defTabSz="51196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662" indent="-255981" algn="l" defTabSz="51196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60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21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881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842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02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762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723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683" algn="l" defTabSz="51196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xStyles>
    <p:titleStyle>
      <a:lvl1pPr algn="ctr" defTabSz="320675" rtl="0" eaLnBrk="0" fontAlgn="base" hangingPunct="0">
        <a:spcBef>
          <a:spcPct val="0"/>
        </a:spcBef>
        <a:spcAft>
          <a:spcPct val="0"/>
        </a:spcAft>
        <a:defRPr sz="31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20675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21320" algn="ctr" defTabSz="32132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42640" algn="ctr" defTabSz="32132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963960" algn="ctr" defTabSz="32132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285281" algn="ctr" defTabSz="321320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39713" indent="-239713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20700" indent="-200025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03275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23950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44625" indent="-160338" algn="l" defTabSz="3206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7261" indent="-160660" algn="l" defTabSz="32132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88581" indent="-160660" algn="l" defTabSz="32132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indent="-160660" algn="l" defTabSz="32132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221" indent="-160660" algn="l" defTabSz="32132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20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640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960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281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601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921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241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561" algn="l" defTabSz="32132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dexpert.ru/article/15273" TargetMode="External"/><Relationship Id="rId4" Type="http://schemas.openxmlformats.org/officeDocument/2006/relationships/hyperlink" Target="https://ardexpert.ru/article/1505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>
            <a:extLst>
              <a:ext uri="{FF2B5EF4-FFF2-40B4-BE49-F238E27FC236}">
                <a16:creationId xmlns:a16="http://schemas.microsoft.com/office/drawing/2014/main" id="{A8C24D0B-B16B-4E42-A3F8-8B3BE874C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32" y="3001338"/>
            <a:ext cx="5894133" cy="382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89ADE28-AC16-4578-9DC8-AE518F0C1BD4}"/>
              </a:ext>
            </a:extLst>
          </p:cNvPr>
          <p:cNvSpPr txBox="1">
            <a:spLocks/>
          </p:cNvSpPr>
          <p:nvPr/>
        </p:nvSpPr>
        <p:spPr>
          <a:xfrm>
            <a:off x="6933182" y="5625085"/>
            <a:ext cx="2057400" cy="273915"/>
          </a:xfrm>
          <a:prstGeom prst="rect">
            <a:avLst/>
          </a:prstGeom>
        </p:spPr>
        <p:txBody>
          <a:bodyPr vert="horz" lIns="34299" tIns="17149" rIns="34299" bIns="17149" rtlCol="0" anchor="ctr"/>
          <a:lstStyle>
            <a:defPPr>
              <a:defRPr lang="ru-RU"/>
            </a:defPPr>
            <a:lvl1pPr marL="0" algn="r" defTabSz="914400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E3F17C-FF8B-7747-A68A-CA0EF4334507}" type="slidenum">
              <a:rPr lang="ru-RU" sz="900"/>
              <a:pPr/>
              <a:t>1</a:t>
            </a:fld>
            <a:endParaRPr lang="ru-RU" sz="90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4E25479A-6209-4A40-AE38-3AD4F031DA68}"/>
              </a:ext>
            </a:extLst>
          </p:cNvPr>
          <p:cNvCxnSpPr>
            <a:cxnSpLocks/>
          </p:cNvCxnSpPr>
          <p:nvPr/>
        </p:nvCxnSpPr>
        <p:spPr>
          <a:xfrm>
            <a:off x="6324286" y="965435"/>
            <a:ext cx="2008737" cy="2820672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5EAA0210-A1CA-4E11-9B78-C5CBCDA94B16}"/>
              </a:ext>
            </a:extLst>
          </p:cNvPr>
          <p:cNvCxnSpPr>
            <a:cxnSpLocks/>
          </p:cNvCxnSpPr>
          <p:nvPr/>
        </p:nvCxnSpPr>
        <p:spPr>
          <a:xfrm flipH="1">
            <a:off x="7327635" y="815377"/>
            <a:ext cx="703843" cy="1567271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19F409B-CA90-4A03-9C84-3BD84D6F5F1E}"/>
              </a:ext>
            </a:extLst>
          </p:cNvPr>
          <p:cNvCxnSpPr>
            <a:cxnSpLocks/>
          </p:cNvCxnSpPr>
          <p:nvPr/>
        </p:nvCxnSpPr>
        <p:spPr>
          <a:xfrm flipH="1">
            <a:off x="8133519" y="1584126"/>
            <a:ext cx="1003348" cy="2201981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26C0F62-84CD-46FF-A877-A0735EF0E54C}"/>
              </a:ext>
            </a:extLst>
          </p:cNvPr>
          <p:cNvCxnSpPr>
            <a:cxnSpLocks/>
          </p:cNvCxnSpPr>
          <p:nvPr/>
        </p:nvCxnSpPr>
        <p:spPr>
          <a:xfrm flipV="1">
            <a:off x="7327635" y="2100780"/>
            <a:ext cx="2774576" cy="275104"/>
          </a:xfrm>
          <a:prstGeom prst="line">
            <a:avLst/>
          </a:prstGeom>
          <a:ln w="9525">
            <a:solidFill>
              <a:srgbClr val="009EFF">
                <a:alpha val="23137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E5770D2-E913-4BA3-8674-B1B38E701DBA}"/>
              </a:ext>
            </a:extLst>
          </p:cNvPr>
          <p:cNvCxnSpPr>
            <a:cxnSpLocks/>
          </p:cNvCxnSpPr>
          <p:nvPr/>
        </p:nvCxnSpPr>
        <p:spPr>
          <a:xfrm>
            <a:off x="1258908" y="8618532"/>
            <a:ext cx="1318186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5D09B2-1587-429D-B69A-D6A61697F868}"/>
              </a:ext>
            </a:extLst>
          </p:cNvPr>
          <p:cNvCxnSpPr>
            <a:cxnSpLocks/>
          </p:cNvCxnSpPr>
          <p:nvPr/>
        </p:nvCxnSpPr>
        <p:spPr>
          <a:xfrm>
            <a:off x="2888565" y="8618532"/>
            <a:ext cx="9459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8A5950A4-575D-4EE2-B079-55B91CAEE8DB}"/>
              </a:ext>
            </a:extLst>
          </p:cNvPr>
          <p:cNvSpPr/>
          <p:nvPr/>
        </p:nvSpPr>
        <p:spPr>
          <a:xfrm>
            <a:off x="5204727" y="1593"/>
            <a:ext cx="3932140" cy="4684196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/>
          </a:p>
        </p:txBody>
      </p:sp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6761D57A-F0A9-42F3-A813-A7714401BF5B}"/>
              </a:ext>
            </a:extLst>
          </p:cNvPr>
          <p:cNvSpPr/>
          <p:nvPr/>
        </p:nvSpPr>
        <p:spPr>
          <a:xfrm>
            <a:off x="7178012" y="4659662"/>
            <a:ext cx="1934338" cy="2179943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/>
          </a:p>
        </p:txBody>
      </p:sp>
      <p:sp>
        <p:nvSpPr>
          <p:cNvPr id="24" name="Параллелограмм 23">
            <a:extLst>
              <a:ext uri="{FF2B5EF4-FFF2-40B4-BE49-F238E27FC236}">
                <a16:creationId xmlns:a16="http://schemas.microsoft.com/office/drawing/2014/main" id="{0AC417CF-9389-4150-A905-0EB5A15D764D}"/>
              </a:ext>
            </a:extLst>
          </p:cNvPr>
          <p:cNvSpPr/>
          <p:nvPr/>
        </p:nvSpPr>
        <p:spPr>
          <a:xfrm>
            <a:off x="3175750" y="4659661"/>
            <a:ext cx="2075323" cy="2169087"/>
          </a:xfrm>
          <a:prstGeom prst="parallelogram">
            <a:avLst/>
          </a:prstGeom>
          <a:solidFill>
            <a:srgbClr val="00EFB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/>
          </a:p>
        </p:txBody>
      </p:sp>
      <p:sp>
        <p:nvSpPr>
          <p:cNvPr id="27" name="Параллелограмм 26">
            <a:extLst>
              <a:ext uri="{FF2B5EF4-FFF2-40B4-BE49-F238E27FC236}">
                <a16:creationId xmlns:a16="http://schemas.microsoft.com/office/drawing/2014/main" id="{0176068A-CAF5-44F1-A72B-866670F2BB85}"/>
              </a:ext>
            </a:extLst>
          </p:cNvPr>
          <p:cNvSpPr/>
          <p:nvPr/>
        </p:nvSpPr>
        <p:spPr>
          <a:xfrm>
            <a:off x="5062105" y="-6462"/>
            <a:ext cx="1201993" cy="5061213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/>
          </a:p>
        </p:txBody>
      </p:sp>
      <p:sp>
        <p:nvSpPr>
          <p:cNvPr id="26" name="Параллелограмм 25">
            <a:extLst>
              <a:ext uri="{FF2B5EF4-FFF2-40B4-BE49-F238E27FC236}">
                <a16:creationId xmlns:a16="http://schemas.microsoft.com/office/drawing/2014/main" id="{28FA232F-9675-4806-8E30-ED7C3DBB1729}"/>
              </a:ext>
            </a:extLst>
          </p:cNvPr>
          <p:cNvSpPr/>
          <p:nvPr/>
        </p:nvSpPr>
        <p:spPr>
          <a:xfrm>
            <a:off x="4664353" y="1765249"/>
            <a:ext cx="1201993" cy="5061213"/>
          </a:xfrm>
          <a:prstGeom prst="parallelogram">
            <a:avLst>
              <a:gd name="adj" fmla="val 94070"/>
            </a:avLst>
          </a:prstGeom>
          <a:solidFill>
            <a:srgbClr val="009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25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5B5D1-DA0E-4129-B2F3-A791503A9569}"/>
              </a:ext>
            </a:extLst>
          </p:cNvPr>
          <p:cNvSpPr txBox="1"/>
          <p:nvPr/>
        </p:nvSpPr>
        <p:spPr>
          <a:xfrm>
            <a:off x="198175" y="6199357"/>
            <a:ext cx="275174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с   Университет ТИМ</a:t>
            </a:r>
            <a:endParaRPr lang="en-US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Montserrat" charset="0"/>
            </a:endParaRP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4EB549FA-1BC3-4DBA-80CA-973BDFF26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79" y="-10127031"/>
            <a:ext cx="7645469" cy="53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ubtitle 2">
            <a:extLst>
              <a:ext uri="{FF2B5EF4-FFF2-40B4-BE49-F238E27FC236}">
                <a16:creationId xmlns:a16="http://schemas.microsoft.com/office/drawing/2014/main" id="{5F93149C-4BF0-AB4E-B98A-67D6F462700A}"/>
              </a:ext>
            </a:extLst>
          </p:cNvPr>
          <p:cNvSpPr txBox="1">
            <a:spLocks/>
          </p:cNvSpPr>
          <p:nvPr/>
        </p:nvSpPr>
        <p:spPr>
          <a:xfrm>
            <a:off x="159382" y="1828084"/>
            <a:ext cx="5521751" cy="1452367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701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Представление курса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800" b="1" dirty="0">
              <a:solidFill>
                <a:srgbClr val="0045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701" b="1" dirty="0">
                <a:solidFill>
                  <a:srgbClr val="0045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charset="0"/>
              </a:rPr>
              <a:t>Основы информационного моделирования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90A5ABE-BD63-8F4F-8B38-A13EA0874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9624" y="393586"/>
            <a:ext cx="3106352" cy="877367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51138241-1563-4DE7-80AA-A297D0D63243}"/>
              </a:ext>
            </a:extLst>
          </p:cNvPr>
          <p:cNvSpPr/>
          <p:nvPr/>
        </p:nvSpPr>
        <p:spPr>
          <a:xfrm>
            <a:off x="251879" y="6311677"/>
            <a:ext cx="192262" cy="192262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9D9551-8F0C-401C-8196-E54828464EFF}"/>
              </a:ext>
            </a:extLst>
          </p:cNvPr>
          <p:cNvSpPr txBox="1"/>
          <p:nvPr/>
        </p:nvSpPr>
        <p:spPr>
          <a:xfrm>
            <a:off x="159382" y="1351549"/>
            <a:ext cx="7007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Талапов</a:t>
            </a:r>
            <a:r>
              <a:rPr lang="ru-RU" sz="24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charset="0"/>
              </a:rPr>
              <a:t>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75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-24487" y="1290265"/>
            <a:ext cx="9013365" cy="2637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обучения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50 000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1 апреля стоимость обучения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25 000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рублей.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годовой подписки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</a:p>
          <a:p>
            <a:pPr marL="457200">
              <a:lnSpc>
                <a:spcPct val="107000"/>
              </a:lnSpc>
            </a:pPr>
            <a:endParaRPr lang="ru-RU" sz="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Выдаётся документ 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гособразца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 повышении квалификации (72 часа).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8C5F0522-6DDC-4786-8511-0A445D7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7" y="4489626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A5D900-86F7-4468-8565-E2C9C57E7A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47" y="3703384"/>
            <a:ext cx="4160952" cy="29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3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130635" y="1353015"/>
            <a:ext cx="7829544" cy="415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меет специальный пятый вариант: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высших руководителей компании»</a:t>
            </a: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Обучение только очное, продолжительность 2-5 дней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4 часа в день, с активным дискуссионным обсуждением.</a:t>
            </a: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Программа курса и стоимость уточняется для каждой организации индивидуально.</a:t>
            </a: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8C5F0522-6DDC-4786-8511-0A445D7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7" y="4489626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680B308-5030-4C72-A665-9BE21706FA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50" y="4917821"/>
            <a:ext cx="2462782" cy="1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6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130635" y="1336307"/>
            <a:ext cx="7507008" cy="46129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Кулибин</a:t>
            </a:r>
          </a:p>
          <a:p>
            <a:pPr marL="457200">
              <a:lnSpc>
                <a:spcPct val="107000"/>
              </a:lnSpc>
            </a:pP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студентов и преподавателей вузов и колледжей.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обучения для студентов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подписки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1000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обучения для преподавателей 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15000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Стоимость подписки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2000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рублей.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8C5F0522-6DDC-4786-8511-0A445D7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7" y="4489626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941CA65-16A3-401C-8F53-00E8E02E1F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807" y="274139"/>
            <a:ext cx="2117036" cy="230767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7A7088-DA5D-4DD0-940F-FD380A6D03C9}"/>
              </a:ext>
            </a:extLst>
          </p:cNvPr>
          <p:cNvSpPr/>
          <p:nvPr/>
        </p:nvSpPr>
        <p:spPr>
          <a:xfrm>
            <a:off x="4661807" y="274139"/>
            <a:ext cx="2117036" cy="230767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701419F-BDB6-4980-A490-B96C8C9671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050" y="5056933"/>
            <a:ext cx="2268257" cy="162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4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543" y="274139"/>
            <a:ext cx="1453241" cy="13248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2DC917-17C0-46E2-9F89-2F2194C6DC24}"/>
              </a:ext>
            </a:extLst>
          </p:cNvPr>
          <p:cNvSpPr txBox="1"/>
          <p:nvPr/>
        </p:nvSpPr>
        <p:spPr>
          <a:xfrm>
            <a:off x="8754804" y="5711427"/>
            <a:ext cx="186598" cy="196212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algn="ctr"/>
            <a:r>
              <a:rPr lang="id-ID" sz="825" b="1" dirty="0">
                <a:solidFill>
                  <a:schemeClr val="bg1"/>
                </a:solidFill>
                <a:latin typeface="Montserrat Hairline" charset="0"/>
                <a:ea typeface="Montserrat Hairline" charset="0"/>
                <a:cs typeface="Montserrat Hairline" charset="0"/>
              </a:rPr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ED2C8B1-F4C6-41CD-B826-6CAEE09EEAF2}"/>
              </a:ext>
            </a:extLst>
          </p:cNvPr>
          <p:cNvSpPr/>
          <p:nvPr/>
        </p:nvSpPr>
        <p:spPr>
          <a:xfrm>
            <a:off x="546104" y="1570106"/>
            <a:ext cx="8395298" cy="4432285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/>
          <a:p>
            <a:pPr defTabSz="407972">
              <a:spcBef>
                <a:spcPts val="1350"/>
              </a:spcBef>
              <a:spcAft>
                <a:spcPts val="1350"/>
              </a:spcAft>
              <a:buClr>
                <a:srgbClr val="002060"/>
              </a:buClr>
              <a:tabLst>
                <a:tab pos="111710" algn="l"/>
              </a:tabLst>
            </a:pPr>
            <a:r>
              <a:rPr lang="ru-RU" sz="2000" b="1" dirty="0">
                <a:solidFill>
                  <a:srgbClr val="0045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Общее обучение информационному моделированию в Университете ТИМ содержит: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Курс основ информационного моделирования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Обучение работе с конкретными программами (совместно с партнерами)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Практическое закрепление полученных знаний (совместно с партнерами)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Внедрение программного обеспечения ТИМ собственной разработки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Консультативное обеспечение внедрения ТИМ (совместно с партнерами)</a:t>
            </a:r>
          </a:p>
          <a:p>
            <a:endParaRPr lang="en-US" sz="800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Консультативное сопровождение прошедших обучение (по подписке)</a:t>
            </a:r>
            <a:endParaRPr lang="ru-RU" sz="1800" b="1" dirty="0">
              <a:solidFill>
                <a:srgbClr val="FF000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Курс обучения ТИМ может корректироваться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с учетом пожеланий заказчика!</a:t>
            </a:r>
          </a:p>
          <a:p>
            <a:endParaRPr lang="en-US" sz="15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1" name="Picture 1" descr="C:\Users\Admin\Desktop\человечек.png">
            <a:extLst>
              <a:ext uri="{FF2B5EF4-FFF2-40B4-BE49-F238E27FC236}">
                <a16:creationId xmlns:a16="http://schemas.microsoft.com/office/drawing/2014/main" id="{49BA120D-FBBE-44FF-B85B-9A7ED339A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7" y="4727121"/>
            <a:ext cx="1287123" cy="191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677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94522C6F-4C13-4DC8-95FD-AD6FBA57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544" y="2971790"/>
            <a:ext cx="2816676" cy="2923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FE3490-897F-437B-987E-91039A70192E}"/>
              </a:ext>
            </a:extLst>
          </p:cNvPr>
          <p:cNvSpPr txBox="1"/>
          <p:nvPr/>
        </p:nvSpPr>
        <p:spPr>
          <a:xfrm>
            <a:off x="4996544" y="6007034"/>
            <a:ext cx="28166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Владимир </a:t>
            </a:r>
            <a:r>
              <a:rPr lang="ru-RU" sz="2000" dirty="0" err="1">
                <a:solidFill>
                  <a:srgbClr val="002060"/>
                </a:solidFill>
              </a:rPr>
              <a:t>Талапов</a:t>
            </a:r>
            <a:r>
              <a:rPr lang="ru-RU" sz="2000" dirty="0">
                <a:solidFill>
                  <a:srgbClr val="002060"/>
                </a:solidFill>
              </a:rPr>
              <a:t> ректор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9CB3C6-0B44-45BD-91B4-1D13816F82ED}"/>
              </a:ext>
            </a:extLst>
          </p:cNvPr>
          <p:cNvSpPr txBox="1"/>
          <p:nvPr/>
        </p:nvSpPr>
        <p:spPr>
          <a:xfrm>
            <a:off x="1298119" y="6007033"/>
            <a:ext cx="30806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Николай Бурлуцкий директор</a:t>
            </a:r>
            <a:endParaRPr lang="ru-RU" sz="2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6BCE37-49BE-4484-816E-1537D70155A3}"/>
              </a:ext>
            </a:extLst>
          </p:cNvPr>
          <p:cNvSpPr/>
          <p:nvPr/>
        </p:nvSpPr>
        <p:spPr>
          <a:xfrm>
            <a:off x="4996544" y="2971791"/>
            <a:ext cx="2816676" cy="292368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Изображение выглядит как человек, галстук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55595FD7-F97E-4F90-905B-995BF0115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395" y="2971791"/>
            <a:ext cx="2502107" cy="292368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27DA760-AE18-4BDC-8F3E-F908596CD4C4}"/>
              </a:ext>
            </a:extLst>
          </p:cNvPr>
          <p:cNvSpPr/>
          <p:nvPr/>
        </p:nvSpPr>
        <p:spPr>
          <a:xfrm>
            <a:off x="1587395" y="2971790"/>
            <a:ext cx="2502107" cy="2923686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6235A0A2-AB1C-4D50-84B1-DA5BFDCDC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823" y="214247"/>
            <a:ext cx="2063948" cy="18816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C88EE97-5774-4179-A885-9D40963EC5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695" y="217486"/>
            <a:ext cx="3106352" cy="87736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BDCC9AE-88F1-4B59-8B18-0F553992433F}"/>
              </a:ext>
            </a:extLst>
          </p:cNvPr>
          <p:cNvSpPr/>
          <p:nvPr/>
        </p:nvSpPr>
        <p:spPr>
          <a:xfrm>
            <a:off x="1355270" y="1285351"/>
            <a:ext cx="6245681" cy="188160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www.u-tim.ru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info@u-tim.ru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Знания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BIM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никогда не бывают лишними!</a:t>
            </a:r>
          </a:p>
          <a:p>
            <a:endParaRPr lang="ru-RU" sz="2800" b="1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74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B9626C5-1F83-415F-BB53-ADAFA680CB6D}"/>
              </a:ext>
            </a:extLst>
          </p:cNvPr>
          <p:cNvSpPr/>
          <p:nvPr/>
        </p:nvSpPr>
        <p:spPr>
          <a:xfrm>
            <a:off x="418545" y="3540028"/>
            <a:ext cx="4610654" cy="54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185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1B60CC6-F90E-47E2-9940-B795DF380187}"/>
              </a:ext>
            </a:extLst>
          </p:cNvPr>
          <p:cNvSpPr/>
          <p:nvPr/>
        </p:nvSpPr>
        <p:spPr>
          <a:xfrm>
            <a:off x="418545" y="4427079"/>
            <a:ext cx="4610654" cy="54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185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A950F12-EE11-4A9E-AE46-04C0915FB86B}"/>
              </a:ext>
            </a:extLst>
          </p:cNvPr>
          <p:cNvSpPr/>
          <p:nvPr/>
        </p:nvSpPr>
        <p:spPr>
          <a:xfrm>
            <a:off x="418545" y="2642234"/>
            <a:ext cx="4610654" cy="54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185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5E2885-0AF5-4D1C-8227-020DB8D38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329" y="949200"/>
            <a:ext cx="65666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Каждый успешный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инвестиционный строительный проект </a:t>
            </a:r>
          </a:p>
          <a:p>
            <a:r>
              <a:rPr lang="ru-RU" sz="2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три линии сопровождения:</a:t>
            </a:r>
            <a:endParaRPr lang="en-US" sz="2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1" descr="C:\Users\Admin\Desktop\человечек.png">
            <a:extLst>
              <a:ext uri="{FF2B5EF4-FFF2-40B4-BE49-F238E27FC236}">
                <a16:creationId xmlns:a16="http://schemas.microsoft.com/office/drawing/2014/main" id="{50BBEC87-88FA-4244-A2E3-B6545A276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2736" y="308278"/>
            <a:ext cx="1412423" cy="21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12EF0F-7375-4CDE-95E3-E7BA92F16362}"/>
              </a:ext>
            </a:extLst>
          </p:cNvPr>
          <p:cNvSpPr txBox="1"/>
          <p:nvPr/>
        </p:nvSpPr>
        <p:spPr>
          <a:xfrm>
            <a:off x="538841" y="2697620"/>
            <a:ext cx="4747532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Юридическое сопровождение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78EF73-E561-490A-8E72-E3AFD242795C}"/>
              </a:ext>
            </a:extLst>
          </p:cNvPr>
          <p:cNvSpPr txBox="1"/>
          <p:nvPr/>
        </p:nvSpPr>
        <p:spPr>
          <a:xfrm>
            <a:off x="510266" y="3601026"/>
            <a:ext cx="4804683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Финансовое сопровождение</a:t>
            </a:r>
            <a:endParaRPr lang="en-US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1B051-9586-43BE-A405-865E51D68BC7}"/>
              </a:ext>
            </a:extLst>
          </p:cNvPr>
          <p:cNvSpPr txBox="1"/>
          <p:nvPr/>
        </p:nvSpPr>
        <p:spPr>
          <a:xfrm>
            <a:off x="510266" y="4501260"/>
            <a:ext cx="4896404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Инжиниринговое сопровождение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5416E8-07F5-4B6B-B073-ADE0D7E74FA0}"/>
              </a:ext>
            </a:extLst>
          </p:cNvPr>
          <p:cNvSpPr/>
          <p:nvPr/>
        </p:nvSpPr>
        <p:spPr>
          <a:xfrm>
            <a:off x="418545" y="5804154"/>
            <a:ext cx="5016701" cy="5461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185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Picture 2" descr="C:\Users\Admin\Desktop\Новые статьи\Человечки\чел 8.jpg">
            <a:extLst>
              <a:ext uri="{FF2B5EF4-FFF2-40B4-BE49-F238E27FC236}">
                <a16:creationId xmlns:a16="http://schemas.microsoft.com/office/drawing/2014/main" id="{90D10427-104A-48D2-85EC-0B7F642C6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6703" y="3173572"/>
            <a:ext cx="2650892" cy="1990112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B9BB53-E8F4-42C0-8D3A-F9519C38DF4F}"/>
              </a:ext>
            </a:extLst>
          </p:cNvPr>
          <p:cNvSpPr/>
          <p:nvPr/>
        </p:nvSpPr>
        <p:spPr>
          <a:xfrm>
            <a:off x="5954726" y="2642234"/>
            <a:ext cx="2652869" cy="369383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93CCCB12-CF7E-43BE-884F-771D55201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703" y="5145841"/>
            <a:ext cx="26521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Информационное моделирование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2F6979-F9F8-4FD7-A767-478953EFB687}"/>
              </a:ext>
            </a:extLst>
          </p:cNvPr>
          <p:cNvSpPr txBox="1"/>
          <p:nvPr/>
        </p:nvSpPr>
        <p:spPr>
          <a:xfrm>
            <a:off x="498023" y="5862007"/>
            <a:ext cx="4896404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Концептуальная проработка проекта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97260F92-7E16-4986-9A78-FB29CD86A4EF}"/>
              </a:ext>
            </a:extLst>
          </p:cNvPr>
          <p:cNvCxnSpPr/>
          <p:nvPr/>
        </p:nvCxnSpPr>
        <p:spPr>
          <a:xfrm flipH="1">
            <a:off x="5151665" y="3824700"/>
            <a:ext cx="66947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FD308E9-7E72-46D3-AC50-0331C363CCFC}"/>
              </a:ext>
            </a:extLst>
          </p:cNvPr>
          <p:cNvCxnSpPr/>
          <p:nvPr/>
        </p:nvCxnSpPr>
        <p:spPr>
          <a:xfrm flipH="1">
            <a:off x="5151665" y="4687393"/>
            <a:ext cx="66947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7A01D2E-CA50-4284-BEAA-7408A6D20068}"/>
              </a:ext>
            </a:extLst>
          </p:cNvPr>
          <p:cNvCxnSpPr>
            <a:cxnSpLocks/>
          </p:cNvCxnSpPr>
          <p:nvPr/>
        </p:nvCxnSpPr>
        <p:spPr>
          <a:xfrm flipH="1">
            <a:off x="5538110" y="6058993"/>
            <a:ext cx="28302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F0ADF5BD-7324-4711-98E2-1BF8E9A1CD16}"/>
              </a:ext>
            </a:extLst>
          </p:cNvPr>
          <p:cNvCxnSpPr/>
          <p:nvPr/>
        </p:nvCxnSpPr>
        <p:spPr>
          <a:xfrm flipH="1">
            <a:off x="5148942" y="2932075"/>
            <a:ext cx="669471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22236"/>
      </p:ext>
    </p:extLst>
  </p:cSld>
  <p:clrMapOvr>
    <a:masterClrMapping/>
  </p:clrMapOvr>
  <p:transition advClick="0" advTm="10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6261" y="3187040"/>
            <a:ext cx="7612083" cy="212568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630867" y="682262"/>
            <a:ext cx="8192006" cy="15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431800" indent="-431800" algn="l" defTabSz="511175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1pPr>
            <a:lvl2pPr marL="831850" indent="-3190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2pPr>
            <a:lvl3pPr marL="1279525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3pPr>
            <a:lvl4pPr marL="1790700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4pPr>
            <a:lvl5pPr marL="2303463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5pPr>
            <a:lvl6pPr marL="281578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74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0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66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Внедрение </a:t>
            </a: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BIM </a:t>
            </a: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само по себе является инвестиционным проектом!</a:t>
            </a:r>
          </a:p>
          <a:p>
            <a:pPr marL="0" indent="0" eaLnBrk="1" hangingPunct="1">
              <a:buNone/>
            </a:pPr>
            <a:endParaRPr lang="ru-RU" altLang="zh-CN" sz="800" b="1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На каждом этапе информационного моделирования надо чётко представлять, </a:t>
            </a:r>
          </a:p>
          <a:p>
            <a:pPr marL="0" indent="0" eaLnBrk="1" hangingPunct="1"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для чего оно применяется и какие задачи </a:t>
            </a:r>
          </a:p>
          <a:p>
            <a:pPr marL="0" indent="0" eaLnBrk="1" hangingPunct="1">
              <a:buNone/>
            </a:pPr>
            <a:r>
              <a:rPr lang="ru-RU" altLang="zh-CN" sz="20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предполагается решать!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855025" y="3489875"/>
            <a:ext cx="74458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«</a:t>
            </a:r>
            <a:r>
              <a:rPr lang="ru-RU" sz="2400" b="1" dirty="0">
                <a:solidFill>
                  <a:srgbClr val="002060"/>
                </a:solidFill>
              </a:rPr>
              <a:t>Чего-то хотелось: 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не то конституции, не то севрюжины с хреном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»</a:t>
            </a:r>
          </a:p>
          <a:p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М.Е.Салтыков-Щедрин</a:t>
            </a: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46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258934" y="56184"/>
            <a:ext cx="8437563" cy="15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431800" indent="-431800" algn="l" defTabSz="511175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1pPr>
            <a:lvl2pPr marL="831850" indent="-3190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3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2pPr>
            <a:lvl3pPr marL="1279525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3pPr>
            <a:lvl4pPr marL="1790700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7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4pPr>
            <a:lvl5pPr marL="2303463" indent="-255588" algn="l" defTabSz="511175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500" kern="1200">
                <a:solidFill>
                  <a:schemeClr val="tx1"/>
                </a:solidFill>
                <a:latin typeface="Frutiger Next LT W1G"/>
                <a:ea typeface="Frutiger Next LT W1G" pitchFamily="34" charset="0"/>
                <a:cs typeface="Frutiger Next LT W1G"/>
              </a:defRPr>
            </a:lvl5pPr>
            <a:lvl6pPr marL="281578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74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70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662" indent="-255981" algn="l" defTabSz="511960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Успех внедрения </a:t>
            </a:r>
            <a:r>
              <a:rPr lang="en-US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BIM</a:t>
            </a: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состоит из двух частей:</a:t>
            </a:r>
          </a:p>
          <a:p>
            <a:pPr marL="0" indent="0" eaLnBrk="1" hangingPunct="1">
              <a:buNone/>
            </a:pPr>
            <a:endParaRPr lang="ru-RU" altLang="zh-CN" sz="800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20% - программное обеспечение</a:t>
            </a:r>
            <a:endParaRPr lang="ru-RU" altLang="zh-CN" sz="800" dirty="0">
              <a:solidFill>
                <a:srgbClr val="00206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zh-CN" sz="2400" b="1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80% - нетехнологические вопросы</a:t>
            </a:r>
          </a:p>
          <a:p>
            <a:pPr marL="0" indent="0" eaLnBrk="1" hangingPunct="1">
              <a:buNone/>
            </a:pPr>
            <a:r>
              <a:rPr lang="ru-RU" altLang="zh-CN" sz="1800" dirty="0">
                <a:solidFill>
                  <a:srgbClr val="00206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(общая организация взаимодействия, квалификация кадров и т.п.)</a:t>
            </a:r>
          </a:p>
        </p:txBody>
      </p:sp>
      <p:pic>
        <p:nvPicPr>
          <p:cNvPr id="3" name="Рисунок 2" descr="Изображение выглядит как текст,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786089C-E765-46E5-8DB6-AD2B20E33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4" y="1890917"/>
            <a:ext cx="8499944" cy="47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алин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8799" y="1426574"/>
            <a:ext cx="5764240" cy="3716184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90008" y="807904"/>
            <a:ext cx="5545774" cy="13393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3140" y="2719517"/>
            <a:ext cx="4476995" cy="84314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3141" y="2897642"/>
            <a:ext cx="447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Инженерные решения</a:t>
            </a: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3757" y="115049"/>
            <a:ext cx="3831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002060"/>
                </a:solidFill>
                <a:latin typeface="Arial" charset="0"/>
                <a:cs typeface="Arial" charset="0"/>
              </a:rPr>
              <a:t>ВолгоградНефтеПроект</a:t>
            </a: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6883" y="791576"/>
            <a:ext cx="5795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Интервью с Василием </a:t>
            </a:r>
            <a:r>
              <a:rPr lang="ru-RU" sz="2000" dirty="0" err="1">
                <a:solidFill>
                  <a:srgbClr val="002060"/>
                </a:solidFill>
                <a:latin typeface="Arial" charset="0"/>
                <a:cs typeface="Arial" charset="0"/>
              </a:rPr>
              <a:t>Калининым</a:t>
            </a: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:</a:t>
            </a:r>
          </a:p>
          <a:p>
            <a:endParaRPr lang="ru-RU" sz="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Часть 1 </a:t>
            </a:r>
            <a:r>
              <a:rPr lang="en-US" sz="2000" dirty="0">
                <a:solidFill>
                  <a:srgbClr val="002060"/>
                </a:solidFill>
                <a:latin typeface="Arial" charset="0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https://ardexpert.ru/article/15054</a:t>
            </a: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ru-RU" sz="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Часть 2 </a:t>
            </a:r>
            <a:r>
              <a:rPr lang="en-US" sz="2000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https://ardexpert.ru/article/15273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1165" y="4059417"/>
            <a:ext cx="4476995" cy="84314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61166" y="4237542"/>
            <a:ext cx="447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 моделирования</a:t>
            </a: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9190" y="5399317"/>
            <a:ext cx="4476995" cy="843145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9191" y="5577442"/>
            <a:ext cx="44769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charset="0"/>
                <a:cs typeface="Arial" charset="0"/>
              </a:rPr>
              <a:t>Подбор программ</a:t>
            </a: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8" name="Прямая со стрелкой 17"/>
          <p:cNvCxnSpPr>
            <a:stCxn id="11" idx="2"/>
            <a:endCxn id="9" idx="0"/>
          </p:cNvCxnSpPr>
          <p:nvPr/>
        </p:nvCxnSpPr>
        <p:spPr>
          <a:xfrm rot="5400000">
            <a:off x="2452274" y="3810052"/>
            <a:ext cx="496755" cy="19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450299" y="5149952"/>
            <a:ext cx="496755" cy="197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298049" y="1862785"/>
            <a:ext cx="7507008" cy="2044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Главная цель – научить человека думать категориями информационного моделирования!</a:t>
            </a: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8C5F0522-6DDC-4786-8511-0A445D7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7" y="4489626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0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481695" y="1502265"/>
            <a:ext cx="7209066" cy="5436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содержит: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понятия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Специфику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разных видов деятельности.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основных ошибок при внедрении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Разбор эффективных примеров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Обзор документов, регламентирующих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Занятия проходят в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дистанци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онном режиме.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завершается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дискуссионным обсуждением и практическими рекомендациями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разработке дорожной карты внедрения 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 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каждой конкретной организации.</a:t>
            </a: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pic>
        <p:nvPicPr>
          <p:cNvPr id="5" name="Picture 1" descr="C:\Users\Admin\Desktop\человечек.png">
            <a:extLst>
              <a:ext uri="{FF2B5EF4-FFF2-40B4-BE49-F238E27FC236}">
                <a16:creationId xmlns:a16="http://schemas.microsoft.com/office/drawing/2014/main" id="{026666B2-1991-47FD-899E-EE39712F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4478941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399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954F96-6E3B-47CB-B038-203E9D0BA55D}"/>
              </a:ext>
            </a:extLst>
          </p:cNvPr>
          <p:cNvSpPr/>
          <p:nvPr/>
        </p:nvSpPr>
        <p:spPr>
          <a:xfrm>
            <a:off x="705062" y="2101185"/>
            <a:ext cx="7704152" cy="3878288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/>
          <a:p>
            <a:pPr defTabSz="407972">
              <a:spcBef>
                <a:spcPts val="1350"/>
              </a:spcBef>
              <a:spcAft>
                <a:spcPts val="1350"/>
              </a:spcAft>
              <a:buClr>
                <a:srgbClr val="002060"/>
              </a:buClr>
              <a:tabLst>
                <a:tab pos="111710" algn="l"/>
              </a:tabLst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Курс состоит из тематических лекций, видеозаписи которых предоставляются обучаемым на год для многократного просмотра в удобное для них время. Также предоставляются дополнительные материалы.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Обучение сопровождается и завершается очными или он-лайн семинарами с участием преподавателей.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Курс не требует предварительных знаний в области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Предлагаемая технология обучения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позволяет освоить «Основы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BIM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» в любое время 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представителям всех регионов России!</a:t>
            </a:r>
          </a:p>
          <a:p>
            <a:endParaRPr lang="en-US" sz="15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7CD8380A-B54F-4358-86B3-221AE56A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55" y="4478941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2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5CA3CA-6D83-4DFB-90B7-D9C2F4E4DF69}"/>
              </a:ext>
            </a:extLst>
          </p:cNvPr>
          <p:cNvSpPr txBox="1"/>
          <p:nvPr/>
        </p:nvSpPr>
        <p:spPr>
          <a:xfrm>
            <a:off x="130635" y="3208601"/>
            <a:ext cx="7507008" cy="329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Курс </a:t>
            </a: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«Основы информационного моделирования» 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меет четыре основных варианта:</a:t>
            </a: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проектировщиков»</a:t>
            </a: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строителей»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технического заказчика и госчиновников»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en-US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BIM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службы эксплуатации»</a:t>
            </a:r>
            <a:endParaRPr lang="ru-RU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</a:pP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Предусмотрена ежегодная подписка на дальнейшие обновления курса.</a:t>
            </a:r>
          </a:p>
        </p:txBody>
      </p:sp>
      <p:pic>
        <p:nvPicPr>
          <p:cNvPr id="7" name="Рисунок 6" descr="Изображение выглядит как офис&#10;&#10;Автоматически созданное описание">
            <a:extLst>
              <a:ext uri="{FF2B5EF4-FFF2-40B4-BE49-F238E27FC236}">
                <a16:creationId xmlns:a16="http://schemas.microsoft.com/office/drawing/2014/main" id="{7F1649F1-F3D6-44DF-A490-F721E1644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329" y="274139"/>
            <a:ext cx="1861456" cy="16970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9B7995-85C9-4B96-8E61-39ACE2527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352" y="418082"/>
            <a:ext cx="3106352" cy="87736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F9922D-13EF-425B-876B-18934DE91121}"/>
              </a:ext>
            </a:extLst>
          </p:cNvPr>
          <p:cNvSpPr/>
          <p:nvPr/>
        </p:nvSpPr>
        <p:spPr>
          <a:xfrm>
            <a:off x="590765" y="1831765"/>
            <a:ext cx="7507008" cy="1313483"/>
          </a:xfrm>
          <a:prstGeom prst="rect">
            <a:avLst/>
          </a:prstGeom>
        </p:spPr>
        <p:txBody>
          <a:bodyPr vert="horz" wrap="square" lIns="81580" tIns="40790" rIns="81580" bIns="40790" rtlCol="0">
            <a:spAutoFit/>
          </a:bodyPr>
          <a:lstStyle/>
          <a:p>
            <a:pPr defTabSz="407972">
              <a:spcBef>
                <a:spcPts val="1350"/>
              </a:spcBef>
              <a:spcAft>
                <a:spcPts val="1350"/>
              </a:spcAft>
              <a:buClr>
                <a:srgbClr val="002060"/>
              </a:buClr>
              <a:tabLst>
                <a:tab pos="11171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Курс рассчитан на заказчиков, проектировщиков, строителей, эксплуатантов, работников госорганов и органов экспертизы, студентов и преподавателей вузов и колледжей.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" descr="C:\Users\Admin\Desktop\человечек.png">
            <a:extLst>
              <a:ext uri="{FF2B5EF4-FFF2-40B4-BE49-F238E27FC236}">
                <a16:creationId xmlns:a16="http://schemas.microsoft.com/office/drawing/2014/main" id="{8C5F0522-6DDC-4786-8511-0A445D79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07" y="4489626"/>
            <a:ext cx="1352438" cy="20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499592"/>
      </p:ext>
    </p:extLst>
  </p:cSld>
  <p:clrMapOvr>
    <a:masterClrMapping/>
  </p:clrMapOvr>
</p:sld>
</file>

<file path=ppt/theme/theme1.xml><?xml version="1.0" encoding="utf-8"?>
<a:theme xmlns:a="http://schemas.openxmlformats.org/drawingml/2006/main" name="Autodesk Theme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Custom 1">
      <a:majorFont>
        <a:latin typeface="Frutiger Next LT W1G"/>
        <a:ea typeface=""/>
        <a:cs typeface=""/>
      </a:majorFont>
      <a:minorFont>
        <a:latin typeface="Frutiger Next LT W1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ADSK_COV_Q2FY14 4x3</Template>
  <TotalTime>0</TotalTime>
  <Words>578</Words>
  <Application>Microsoft Office PowerPoint</Application>
  <PresentationFormat>Экран (4:3)</PresentationFormat>
  <Paragraphs>145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Frutiger Next LT W1G</vt:lpstr>
      <vt:lpstr>Montserrat Hairline</vt:lpstr>
      <vt:lpstr>Source Sans Pro</vt:lpstr>
      <vt:lpstr>Wingdings</vt:lpstr>
      <vt:lpstr>Autodesk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2013-07-08T07:27:59Z</dcterms:created>
  <dcterms:modified xsi:type="dcterms:W3CDTF">2022-01-31T08:37:59Z</dcterms:modified>
</cp:coreProperties>
</file>