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E25"/>
    <a:srgbClr val="7AD3EE"/>
    <a:srgbClr val="43C0E6"/>
    <a:srgbClr val="7DD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00E96-1876-46FF-A9AF-F790C7C7D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C55E1-5457-44A9-B07E-5920566F6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E8A94B-B3C3-448A-A4AB-E6FFACCD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7ED7-7317-42A8-AB2B-473CF866F99E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B57E8E-545F-4808-9CAD-921F2D6D4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4819C1-7B7F-4BF6-A165-44635EF4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52E9-D09D-49DA-BD54-CFA6FCC26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97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E2257-9806-4F5C-891C-159201A0D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2F2EBB-08E1-4245-82CA-0CC431BD4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4AC485-2E22-4ADD-A676-E69E8D5D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7ED7-7317-42A8-AB2B-473CF866F99E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4A9B46-BDA7-4AF7-A9BA-E40A0BC2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52CCD3-4349-43D8-B73A-64FDDDCE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52E9-D09D-49DA-BD54-CFA6FCC26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06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5B5E1-6553-42D8-A69F-ABDD7AE4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3A5D78-595A-4FDA-9C90-0D4841E3D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AE1F71-41C4-46B2-BCDF-580F9862C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7ED7-7317-42A8-AB2B-473CF866F99E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D73CBD-6491-4CA2-817C-2CE61F033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F8FC6E-D068-48C6-BB70-E988A3ACA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52E9-D09D-49DA-BD54-CFA6FCC26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1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5E7F1C2C-EF2E-4975-ABB5-A8ACF3E05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4" y="2057398"/>
            <a:ext cx="2726187" cy="2730501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B407F-4FD9-4D73-AB34-9B657CFF3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7674" y="3031958"/>
            <a:ext cx="7934325" cy="1114056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Отчет о деятельности </a:t>
            </a:r>
            <a:b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</a:br>
            <a:r>
              <a:rPr lang="ru-RU" sz="3600" dirty="0" smtClean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Контрольной и Дисциплинарной Комиссий </a:t>
            </a:r>
            <a: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/>
            </a:r>
            <a:b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</a:br>
            <a:r>
              <a:rPr lang="ru-RU" sz="3600" dirty="0" smtClean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СРО </a:t>
            </a:r>
            <a: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АС «Межрегионстройальянс»</a:t>
            </a:r>
            <a:r>
              <a:rPr lang="en-US" sz="3600" dirty="0" smtClean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 </a:t>
            </a:r>
            <a: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за </a:t>
            </a:r>
            <a:r>
              <a:rPr lang="ru-RU" sz="3600" dirty="0" smtClean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2021г</a:t>
            </a:r>
            <a:r>
              <a:rPr lang="ru-RU" sz="3600" dirty="0">
                <a:latin typeface="Lato" panose="020F0502020204030203" pitchFamily="34" charset="0"/>
                <a:ea typeface="Kozuka Gothic Pr6N M" panose="020B0700000000000000" pitchFamily="34" charset="-128"/>
                <a:cs typeface="Lato" panose="020F0502020204030203" pitchFamily="34" charset="0"/>
              </a:rPr>
              <a:t>.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87793B0-50BD-4083-A1CC-CDD636EF215E}"/>
              </a:ext>
            </a:extLst>
          </p:cNvPr>
          <p:cNvCxnSpPr>
            <a:cxnSpLocks/>
          </p:cNvCxnSpPr>
          <p:nvPr/>
        </p:nvCxnSpPr>
        <p:spPr>
          <a:xfrm>
            <a:off x="3942913" y="2209800"/>
            <a:ext cx="0" cy="23431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4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54868" y="2046966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0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Уведомления о несчастных случаях, случаях травматизма и гибели людей на объектах:</a:t>
            </a:r>
          </a:p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В 2021 году в адрес </a:t>
            </a:r>
            <a:r>
              <a:rPr lang="ru-RU" sz="2000" dirty="0" smtClean="0">
                <a:latin typeface="Lato" panose="020F0502020204030203" pitchFamily="34" charset="0"/>
                <a:cs typeface="Lato" panose="020F0502020204030203" pitchFamily="34" charset="0"/>
              </a:rPr>
              <a:t>СРО не поступали </a:t>
            </a: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уведомления о </a:t>
            </a:r>
            <a:r>
              <a:rPr lang="ru-RU" sz="2000" dirty="0" smtClean="0">
                <a:latin typeface="Lato" panose="020F0502020204030203" pitchFamily="34" charset="0"/>
                <a:cs typeface="Lato" panose="020F0502020204030203" pitchFamily="34" charset="0"/>
              </a:rPr>
              <a:t>случаях </a:t>
            </a: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гибели и травматизма людей,</a:t>
            </a:r>
          </a:p>
          <a:p>
            <a:pPr marL="0" indent="0">
              <a:buNone/>
            </a:pPr>
            <a:endParaRPr lang="ru-RU" sz="20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18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1DC13F-0651-43FF-9E25-FB59C15DE588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D9E98389-A9CE-444C-8311-ACECD9882102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0" name="Рисунок 19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DBB9B629-AFAE-4749-B8CF-EFD9CB079F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3A5163D6-E2CB-47AD-92B3-DBDCD33CF7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03B24417-620D-4589-BCC0-079AB589CD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46CA5A92-99E6-4778-8649-9436F75E27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14E01945-F07F-43CB-B57E-FC0111896E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E3F924B5-2913-4199-BB88-1CE54CF4DF02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4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54868" y="1549400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Лица, осуществляющие строительство (генеральные подрядчики) забывают, что вся ответственность за организацию строительства на объекте, в том числе исполнение требований охраны труда, пожарной безопасности, выполнение требований ПОС, ППР, в том числе субподрядными организациями, лежит на генеральном подрядчике. </a:t>
            </a:r>
          </a:p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В настоящее время мы имеем: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Многократное увеличение количества обращений от </a:t>
            </a:r>
            <a:r>
              <a:rPr lang="ru-RU" sz="1800" dirty="0" err="1">
                <a:latin typeface="Lato" panose="020F0502020204030203" pitchFamily="34" charset="0"/>
                <a:cs typeface="Lato" panose="020F0502020204030203" pitchFamily="34" charset="0"/>
              </a:rPr>
              <a:t>Мосгосэкспертизы</a:t>
            </a: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, гос. экспертизы МО, ФКР г. Москвы и МО о низком качестве подготовки проектной документации сдаваемой в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экспертизу, низкое качество СМР; </a:t>
            </a: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Много жалоб поступает от жителей многоквартирных домов на не качественное проведение капитального ремонта многоквартирных домов;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Выявлены случаи подделки выписок из реестра СРО, где организации незаконно завышают свой уровень ответственности по заключению договоров подряда для подачи документов на тендерные комиссии;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Появились первые обращения в суды по взысканию из компенсационных фондов саморегулируемых организаций за неисполнение договорных обязательств, заключенных по 44 и 223 ФЗ.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71FC7C-6B57-44A5-A514-7C6047ADCD06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2552D1D-7FDB-465F-A1CE-C2468D4C77AE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19" name="Рисунок 18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E26F7223-A942-4152-8A81-883D2BEEC8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BFC713D8-2F3D-416F-A932-41EDEB6E4E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88426236-51B6-4E56-9B3F-D2B69F6DFA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98E00A8E-B81E-4E08-9D50-98CEBB402C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4B42F8EC-2E32-4B00-9911-3B12B3B10A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16FE00E-88B1-44A1-AAE0-8D4593728B78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45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54868" y="1806575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Обращаясь к руководителям организаций:</a:t>
            </a:r>
          </a:p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Пожалуйста, воспринимайте действия экспертов Контрольной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Комиссии </a:t>
            </a: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Ассоциации при проведении проверок по обращениям органов строительного надзора не как очередных «проверяющих», а как специалистов, готовых оказывать в случае необходимости консультационную и иную практическую помощь по устранению нарушений, вплоть до приглашения для участия в комиссиях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органов </a:t>
            </a:r>
            <a:r>
              <a:rPr lang="ru-RU" sz="1800" dirty="0" err="1">
                <a:latin typeface="Lato" panose="020F0502020204030203" pitchFamily="34" charset="0"/>
                <a:cs typeface="Lato" panose="020F0502020204030203" pitchFamily="34" charset="0"/>
              </a:rPr>
              <a:t>Госстройнадзора</a:t>
            </a: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 для рассмотрения выявленных нарушений. </a:t>
            </a:r>
          </a:p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Но если организация не способна качественно выполнять работы, отсутствуют квалифицированные кадры, от проверки к проверке выявляются одни и те же грубые нарушения технологий строительства, ГОСТов, СП, отступления от проектной документации, нарушения требований по охране труда, то к таким организациям будут применяться все меры дисциплинарного воздействия, вплоть до исключения из членов СРО, в соответствии с требованием законодательства.   </a:t>
            </a: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67E20E-6BC0-4E5B-B11C-358CD4ABFCF4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D8E75B98-D570-4BC8-B5B7-1B8C3F471F4F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19" name="Рисунок 18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49D3055-AEDC-4089-9A93-6F0473AD9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219A14C1-50C5-467C-9052-6201826348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03E927AE-6AED-4A83-B8F8-EF759C74E1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B1EDD1D3-F276-4709-95DE-338DA3637B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D566361C-FE31-4DFF-AA3A-6CE93DC130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03B861A-FD6F-48EA-B530-480B54732B3F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7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731044" y="2085737"/>
            <a:ext cx="107299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Контрольная Комиссия Ассоциации в своей работе руководствуется</a:t>
            </a:r>
          </a:p>
          <a:p>
            <a:r>
              <a:rPr lang="ru-RU" sz="2000" dirty="0"/>
              <a:t>Градостроительным Кодексом Российской Федерации и положениями Ассоциации</a:t>
            </a:r>
            <a:r>
              <a:rPr lang="ru-RU" sz="2000" b="1" dirty="0"/>
              <a:t>:</a:t>
            </a:r>
          </a:p>
          <a:p>
            <a:endParaRPr lang="ru-RU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о контроле Ассоциации за деятельностью своих членов;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о Контрольной комиссии;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о процедуре рассмотрения жалоб и обращений на действия /</a:t>
            </a:r>
            <a:r>
              <a:rPr lang="ru-RU" sz="2000" dirty="0" smtClean="0"/>
              <a:t>бездействия </a:t>
            </a:r>
            <a:r>
              <a:rPr lang="ru-RU" sz="2000" dirty="0"/>
              <a:t>членов </a:t>
            </a:r>
            <a:r>
              <a:rPr lang="ru-RU" sz="2000" dirty="0" smtClean="0"/>
              <a:t>СРО.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Дисциплинарная Комиссия Ассоциации в своей работе руководствуется</a:t>
            </a:r>
          </a:p>
          <a:p>
            <a:r>
              <a:rPr lang="ru-RU" sz="2000" dirty="0"/>
              <a:t>Градостроительным Кодексом Российской Федерации и положениями Ассоциации</a:t>
            </a:r>
            <a:r>
              <a:rPr lang="ru-RU" sz="2000" b="1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о Дисциплинарной Комиссии;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о системе мер дисциплинарного воздействия применяемых в отношении членов </a:t>
            </a:r>
            <a:r>
              <a:rPr lang="ru-RU" sz="2000" dirty="0" smtClean="0"/>
              <a:t>Ассоциации.</a:t>
            </a:r>
            <a:endParaRPr lang="ru-RU" sz="2000" dirty="0"/>
          </a:p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0771DD-C546-4561-B13C-9D10E8DFE666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9EDD690-273F-493C-9A9C-CB86A74854F7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E1F6153-1B6E-4165-80D3-A0FD5EA364F2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1" name="Рисунок 20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27E7809-A371-4DB2-BF1C-9B49780A9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6955E999-AA62-4B28-9F07-6B6094E39B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C3E32D3B-49DD-4E3F-BC39-DFF76E4E7B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CA43D558-0802-459D-8DB3-524E821DD3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DBB18D0E-CACC-4175-8B2D-B9CC7F599B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90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417367" y="1776656"/>
            <a:ext cx="1152698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Предметом контроля является проверка соблюдения и исполнения членами саморегулируемой организации: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Требований стандартов и внутренних документов саморегулируемой организации, условий членства в саморегулируемой организации;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Требований законодательства Российской Федерации о градостроительной деятельности и о техническом регулировании;</a:t>
            </a:r>
            <a:endParaRPr lang="en-US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Обязательств по договорам строительного подряда, заключенным с использованием конкурентных способов заключения договоров;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Соответствия фактического совокупного размера обязательств по договорам строительного подряда, заключенным членом саморегулируемой организации с использованием конкурентных способов заключения договоров, предельному размеру обязательств, исходя из которого таким членом саморегулируемой организации был внесен взнос в компенсационный фонд обеспечения договорных обязательств;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Проверка по поступившим в СРО уведомлениям, жалобам </a:t>
            </a:r>
            <a:r>
              <a:rPr lang="ru-RU" sz="1800"/>
              <a:t>на </a:t>
            </a:r>
            <a:r>
              <a:rPr lang="ru-RU" sz="1800" smtClean="0"/>
              <a:t>действия/бездействия </a:t>
            </a:r>
            <a:r>
              <a:rPr lang="ru-RU" sz="1800" dirty="0"/>
              <a:t>членов </a:t>
            </a:r>
            <a:r>
              <a:rPr lang="ru-RU" sz="1800" dirty="0" smtClean="0"/>
              <a:t>СРО.</a:t>
            </a:r>
            <a:endParaRPr lang="ru-RU" sz="1800" dirty="0"/>
          </a:p>
          <a:p>
            <a:pPr lvl="1">
              <a:buFontTx/>
              <a:buChar char="-"/>
            </a:pPr>
            <a:endParaRPr lang="ru-RU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1116C3-0266-49C5-ACD1-807CBFD0A6F1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829C5BED-6F66-4A4A-8DD7-DF89C51FFD42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4" name="Рисунок 23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E8BF0D46-7348-4AD3-83AF-69BD153FF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44CA3D9A-5C84-4D07-BA90-CF497B6DA5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2999986-024C-49D2-A77D-E14CD94A54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F435E3F8-2BF5-46D7-8D3E-08744BF04C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731A7F55-E4AF-4145-9CBE-4D7AF3047C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C8F7677C-B966-4B3C-97A8-963E6265EF32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3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74921" y="1970248"/>
            <a:ext cx="10442157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Ассоциацией проводятся:</a:t>
            </a:r>
            <a:b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</a:br>
            <a:endParaRPr lang="ru-RU" sz="5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Плановые проверки;</a:t>
            </a:r>
            <a:b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</a:br>
            <a:endParaRPr lang="ru-RU" sz="5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Внеплановые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проверки</a:t>
            </a:r>
            <a:r>
              <a:rPr lang="en-US" sz="18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Проверки могут быть документарными или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выездными</a:t>
            </a:r>
            <a:r>
              <a:rPr lang="en-US" sz="1800" dirty="0"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 smtClean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Выездные проверки как правило проводятся в случае поступления в Ассоциацию жалоб, обращений, от физических лиц, органов строительного надзора, </a:t>
            </a:r>
            <a:r>
              <a:rPr lang="ru-RU" sz="1800" dirty="0" err="1">
                <a:latin typeface="Lato" panose="020F0502020204030203" pitchFamily="34" charset="0"/>
                <a:cs typeface="Lato" panose="020F0502020204030203" pitchFamily="34" charset="0"/>
              </a:rPr>
              <a:t>Ростехнадзора</a:t>
            </a: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, иных юридических лиц.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DF348A-AB2B-452D-8856-FFC1B0053303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D73EA9DD-D7E7-4417-BCC9-D1195C8B806A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1" name="Рисунок 20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E39EE14F-ED24-4F8E-B746-666EA1196B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0299EE33-8348-46D2-B27E-F6D1F55616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E94BBF6C-F21D-421A-AE40-790302B763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C86B35F2-14D7-484C-A510-779D382CB1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09FEAD85-5CA4-468E-A415-810749A92D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04C94E50-5FEC-48BA-BDC0-BA02890C908F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1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97298" y="1981346"/>
            <a:ext cx="10729912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Информация о проведенных проверках по категориям:</a:t>
            </a: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endParaRPr lang="ru-RU" sz="20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 marL="0" indent="0" fontAlgn="t">
              <a:buNone/>
            </a:pPr>
            <a:endParaRPr lang="ru-RU" dirty="0"/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366355"/>
              </p:ext>
            </p:extLst>
          </p:nvPr>
        </p:nvGraphicFramePr>
        <p:xfrm>
          <a:off x="897298" y="2832117"/>
          <a:ext cx="10397403" cy="2439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5801">
                  <a:extLst>
                    <a:ext uri="{9D8B030D-6E8A-4147-A177-3AD203B41FA5}">
                      <a16:colId xmlns:a16="http://schemas.microsoft.com/office/drawing/2014/main" val="828481921"/>
                    </a:ext>
                  </a:extLst>
                </a:gridCol>
                <a:gridCol w="3465801">
                  <a:extLst>
                    <a:ext uri="{9D8B030D-6E8A-4147-A177-3AD203B41FA5}">
                      <a16:colId xmlns:a16="http://schemas.microsoft.com/office/drawing/2014/main" val="4126197312"/>
                    </a:ext>
                  </a:extLst>
                </a:gridCol>
                <a:gridCol w="3465801">
                  <a:extLst>
                    <a:ext uri="{9D8B030D-6E8A-4147-A177-3AD203B41FA5}">
                      <a16:colId xmlns:a16="http://schemas.microsoft.com/office/drawing/2014/main" val="2200752381"/>
                    </a:ext>
                  </a:extLst>
                </a:gridCol>
              </a:tblGrid>
              <a:tr h="152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Плановые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(соблюдение стандартов и положений членства в 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СРО / </a:t>
                      </a: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обеспечения договорных обязательств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)</a:t>
                      </a:r>
                      <a:endParaRPr lang="ru-RU" sz="1400" b="0" dirty="0">
                        <a:effectLst/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Внеплановые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(изменения сведений вносимых в  реестр организаций/исполнение договорных обязательств)</a:t>
                      </a:r>
                      <a:endParaRPr lang="ru-RU" sz="1400" b="0" dirty="0" smtClean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  <a:p>
                      <a:endParaRPr lang="ru-RU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Внеплановые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(по обращениям, в том числе органов </a:t>
                      </a:r>
                      <a:r>
                        <a:rPr lang="ru-RU" sz="1400" b="0" dirty="0" err="1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Госстройнадзора</a:t>
                      </a: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)</a:t>
                      </a:r>
                      <a:endParaRPr lang="ru-RU" sz="1400" b="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  <a:p>
                      <a:endParaRPr lang="ru-RU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6131538"/>
                  </a:ext>
                </a:extLst>
              </a:tr>
              <a:tr h="91027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Всего:1010,</a:t>
                      </a:r>
                      <a:r>
                        <a:rPr lang="ru-RU" sz="1400" b="0" baseline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из них:697/313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Всего: 374, из них: 341/33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Поступило 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339 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обращения,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из </a:t>
                      </a: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них о выявленных нарушениях - </a:t>
                      </a:r>
                      <a:r>
                        <a:rPr lang="ru-RU" sz="1400" b="1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114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, </a:t>
                      </a:r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проведено </a:t>
                      </a:r>
                      <a:r>
                        <a:rPr lang="ru-RU" sz="1400" b="1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114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выездные проверки</a:t>
                      </a:r>
                      <a:endParaRPr lang="ru-RU" sz="1400" b="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890634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8176ADF-952B-4225-B795-6BB61B1130E2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53562E9B-B8F6-44AC-A195-4BB6751E7024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0" name="Рисунок 19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DC4D6D4D-1F7C-4FD9-9A84-9B2AFBCA02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95F53380-901F-4945-A846-93B4274E26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80AB7D0E-8BF8-4D68-85B8-165C3D4E88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B444E6B7-56A7-4D53-80E7-C4D3F9E820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9AE4F604-6A04-44A8-B6A6-510C627EE0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97448DD3-D104-43C1-9BEE-F23FFBB08708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41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54868" y="2039632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Наиболее характерные нарушения, выявляемые при плановых проверках:</a:t>
            </a: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Отсутствие специалистов, включенных в Национальный реестр специалистов;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Не своевременная пролонгация договоров страхования;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Не своевременная оплата членских взносов;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Отсутствие системы подготовки по правилам промышленной безопасности, повышения квалификации специалистов организации;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Нарушение сроков исполнения договорных обязательств по договорам, заключаемым с использованием конкурентных способов заключения договоров (44ФЗ, 223ФЗ, 615 Постановление Правительства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).</a:t>
            </a: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25852A-E258-4248-A465-1B48271A35CF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B61EEB6E-5461-4987-8F9F-9564725E9146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19" name="Рисунок 18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801A97E-0B7B-4B94-A416-6C70A2E9A6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5938929C-D392-4155-85AA-71154713AB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C6C12AAD-9ACC-442D-A9BE-CA131F188F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5FBA2EBE-F6F5-41D3-B344-9379434C07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0E461AFF-24A5-40FB-8C4A-9EA9408351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D3F6723F-3C2F-46B3-A7D6-1D47750CBE8A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4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54868" y="2094509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Наиболее характерные нарушения, выявляемые при внеплановых проверках:</a:t>
            </a: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Нарушения технических регламентов Градостроительной деятельности;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Нарушения, связанные с несоответствием выполненных работ проектной и рабочей документации (50% из них - не соблюдение ПОС, ППР);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Отсутствие исполнительной документации;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Нарушения требования охраны труда;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Нарушение требований экологической безопасности;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>
                <a:latin typeface="Lato" panose="020F0502020204030203" pitchFamily="34" charset="0"/>
                <a:cs typeface="Lato" panose="020F0502020204030203" pitchFamily="34" charset="0"/>
              </a:rPr>
              <a:t>Нарушение требований пожарной </a:t>
            </a:r>
            <a:r>
              <a:rPr lang="ru-RU" sz="1800" dirty="0" smtClean="0">
                <a:latin typeface="Lato" panose="020F0502020204030203" pitchFamily="34" charset="0"/>
                <a:cs typeface="Lato" panose="020F0502020204030203" pitchFamily="34" charset="0"/>
              </a:rPr>
              <a:t>безопасности.</a:t>
            </a: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EDC2A2-71FA-420D-889E-2F81EB4379F1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7341A6A4-EBB6-4B85-B471-E64CA609590E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19" name="Рисунок 18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7A97EFFB-46C3-4154-B873-CC651D5B8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E5F7CC63-913E-4EF8-A9D0-9E605933ED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8C47CD73-FE8E-4B92-9E3D-F4B106CF4A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E69BE797-064C-4C33-A753-EAC5CB7A67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4716D9E1-226D-4360-8997-C65A036AD3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AB42C1E3-1503-4212-9A37-164A2030F78C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6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97299" y="2175254"/>
            <a:ext cx="10397403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В результате контрольной деятельности были применены меры дисциплинарного воздействия:</a:t>
            </a: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03375"/>
              </p:ext>
            </p:extLst>
          </p:nvPr>
        </p:nvGraphicFramePr>
        <p:xfrm>
          <a:off x="897297" y="3429000"/>
          <a:ext cx="10397406" cy="1847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9481">
                  <a:extLst>
                    <a:ext uri="{9D8B030D-6E8A-4147-A177-3AD203B41FA5}">
                      <a16:colId xmlns:a16="http://schemas.microsoft.com/office/drawing/2014/main" val="2768287037"/>
                    </a:ext>
                  </a:extLst>
                </a:gridCol>
                <a:gridCol w="2079481">
                  <a:extLst>
                    <a:ext uri="{9D8B030D-6E8A-4147-A177-3AD203B41FA5}">
                      <a16:colId xmlns:a16="http://schemas.microsoft.com/office/drawing/2014/main" val="1204798038"/>
                    </a:ext>
                  </a:extLst>
                </a:gridCol>
                <a:gridCol w="1918119">
                  <a:extLst>
                    <a:ext uri="{9D8B030D-6E8A-4147-A177-3AD203B41FA5}">
                      <a16:colId xmlns:a16="http://schemas.microsoft.com/office/drawing/2014/main" val="3055839903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1780270217"/>
                    </a:ext>
                  </a:extLst>
                </a:gridCol>
                <a:gridCol w="1376305">
                  <a:extLst>
                    <a:ext uri="{9D8B030D-6E8A-4147-A177-3AD203B41FA5}">
                      <a16:colId xmlns:a16="http://schemas.microsoft.com/office/drawing/2014/main" val="3031725072"/>
                    </a:ext>
                  </a:extLst>
                </a:gridCol>
                <a:gridCol w="1564107">
                  <a:extLst>
                    <a:ext uri="{9D8B030D-6E8A-4147-A177-3AD203B41FA5}">
                      <a16:colId xmlns:a16="http://schemas.microsoft.com/office/drawing/2014/main" val="1360421404"/>
                    </a:ext>
                  </a:extLst>
                </a:gridCol>
              </a:tblGrid>
              <a:tr h="74860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Предписание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Предупреждение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Приостановление права выполнения работ</a:t>
                      </a:r>
                      <a:endParaRPr lang="ru-RU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Рекомендация об исключении </a:t>
                      </a:r>
                      <a:endParaRPr lang="ru-RU" sz="1400" dirty="0">
                        <a:effectLst/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из членов СРО</a:t>
                      </a:r>
                      <a:endParaRPr lang="ru-RU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Исключение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из членов СРО</a:t>
                      </a:r>
                      <a:endParaRPr lang="ru-RU" sz="1400" dirty="0" smtClean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Штраф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303329"/>
                  </a:ext>
                </a:extLst>
              </a:tr>
              <a:tr h="109935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75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26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20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70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74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1</a:t>
                      </a:r>
                      <a:endParaRPr lang="ru-RU" sz="140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07357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5D68EEF-DE64-48FA-8171-AECC9CB1E0B1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A01EA809-DDA8-4C43-80C5-A6FF2B7F9DC5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0" name="Рисунок 19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8D973B5C-4B63-48AB-83E0-725CEF3895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DCDB98C4-9BBF-46E4-A55C-DCFCD35497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C4759463-9924-4A29-AB69-564A1E83FC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B661DF0D-FA5B-44E6-A4AF-66C70BF108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4AB6050E-B951-40A4-BAD6-EDEE81EA0F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B824718A-BE36-478E-BCD4-83D4310E461B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3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D5F333B-9395-44D2-BEF8-8F20D29A74AF}"/>
              </a:ext>
            </a:extLst>
          </p:cNvPr>
          <p:cNvSpPr/>
          <p:nvPr/>
        </p:nvSpPr>
        <p:spPr>
          <a:xfrm flipV="1">
            <a:off x="1500709" y="-3"/>
            <a:ext cx="10705580" cy="1440595"/>
          </a:xfrm>
          <a:prstGeom prst="rect">
            <a:avLst/>
          </a:prstGeom>
          <a:solidFill>
            <a:srgbClr val="7AD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371B17-02CD-4E23-AD6C-92915D571809}"/>
              </a:ext>
            </a:extLst>
          </p:cNvPr>
          <p:cNvSpPr/>
          <p:nvPr/>
        </p:nvSpPr>
        <p:spPr>
          <a:xfrm>
            <a:off x="1500709" y="144379"/>
            <a:ext cx="10551592" cy="1296217"/>
          </a:xfrm>
          <a:prstGeom prst="rect">
            <a:avLst/>
          </a:prstGeom>
          <a:solidFill>
            <a:srgbClr val="E31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1B71329D-194B-4EA3-990D-AC73F68B8C03}"/>
              </a:ext>
            </a:extLst>
          </p:cNvPr>
          <p:cNvSpPr txBox="1">
            <a:spLocks/>
          </p:cNvSpPr>
          <p:nvPr/>
        </p:nvSpPr>
        <p:spPr>
          <a:xfrm>
            <a:off x="897298" y="2668194"/>
            <a:ext cx="10397404" cy="5232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Исключено </a:t>
            </a:r>
            <a:r>
              <a:rPr lang="ru-RU" sz="2000" dirty="0" smtClean="0">
                <a:latin typeface="Lato" panose="020F0502020204030203" pitchFamily="34" charset="0"/>
                <a:cs typeface="Lato" panose="020F0502020204030203" pitchFamily="34" charset="0"/>
              </a:rPr>
              <a:t>169 </a:t>
            </a:r>
            <a:r>
              <a:rPr lang="ru-RU" sz="2000" dirty="0">
                <a:latin typeface="Lato" panose="020F0502020204030203" pitchFamily="34" charset="0"/>
                <a:cs typeface="Lato" panose="020F0502020204030203" pitchFamily="34" charset="0"/>
              </a:rPr>
              <a:t>организаций, том числе по основаниям:</a:t>
            </a:r>
          </a:p>
          <a:p>
            <a:pPr marL="0" indent="0">
              <a:buNone/>
            </a:pPr>
            <a:endParaRPr lang="ru-RU" sz="18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224081"/>
              </p:ext>
            </p:extLst>
          </p:nvPr>
        </p:nvGraphicFramePr>
        <p:xfrm>
          <a:off x="897298" y="3773653"/>
          <a:ext cx="7798053" cy="1330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9351">
                  <a:extLst>
                    <a:ext uri="{9D8B030D-6E8A-4147-A177-3AD203B41FA5}">
                      <a16:colId xmlns:a16="http://schemas.microsoft.com/office/drawing/2014/main" val="1204798038"/>
                    </a:ext>
                  </a:extLst>
                </a:gridCol>
                <a:gridCol w="2599351">
                  <a:extLst>
                    <a:ext uri="{9D8B030D-6E8A-4147-A177-3AD203B41FA5}">
                      <a16:colId xmlns:a16="http://schemas.microsoft.com/office/drawing/2014/main" val="1780270217"/>
                    </a:ext>
                  </a:extLst>
                </a:gridCol>
                <a:gridCol w="2599351">
                  <a:extLst>
                    <a:ext uri="{9D8B030D-6E8A-4147-A177-3AD203B41FA5}">
                      <a16:colId xmlns:a16="http://schemas.microsoft.com/office/drawing/2014/main" val="1360421404"/>
                    </a:ext>
                  </a:extLst>
                </a:gridCol>
              </a:tblGrid>
              <a:tr h="526935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Добровольный выход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Применение мер дисциплинарного воздействия</a:t>
                      </a:r>
                      <a:endParaRPr lang="ru-RU" sz="1100" b="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Иные основания, предусмотренные внутренними документами</a:t>
                      </a:r>
                      <a:r>
                        <a:rPr lang="ru-RU" sz="1400" b="0" baseline="0" dirty="0" smtClean="0">
                          <a:effectLst/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 СРО</a:t>
                      </a:r>
                      <a:endParaRPr lang="ru-RU" sz="1100" b="0" dirty="0">
                        <a:effectLst/>
                        <a:latin typeface="Lato" panose="020F0502020204030203" pitchFamily="34" charset="0"/>
                        <a:ea typeface="Calibri" panose="020F0502020204030204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303329"/>
                  </a:ext>
                </a:extLst>
              </a:tr>
              <a:tr h="38533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64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74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Lato" panose="020F0502020204030203" pitchFamily="34" charset="0"/>
                          <a:cs typeface="Lato" panose="020F0502020204030203" pitchFamily="34" charset="0"/>
                        </a:rPr>
                        <a:t>31</a:t>
                      </a:r>
                      <a:endParaRPr lang="ru-RU" sz="1400" b="0" dirty="0">
                        <a:latin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07357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252EE6D-1DC7-4102-BFA3-9DC60451F4FC}"/>
              </a:ext>
            </a:extLst>
          </p:cNvPr>
          <p:cNvSpPr txBox="1"/>
          <p:nvPr/>
        </p:nvSpPr>
        <p:spPr>
          <a:xfrm>
            <a:off x="1763686" y="371058"/>
            <a:ext cx="691252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Саморегулируемая организация </a:t>
            </a:r>
            <a:b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Ассоциация строителей «</a:t>
            </a:r>
            <a:r>
              <a:rPr lang="ru-RU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Межрегионстройальянс</a:t>
            </a:r>
            <a:r>
              <a:rPr lang="ru-RU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»</a:t>
            </a:r>
          </a:p>
          <a:p>
            <a:endParaRPr lang="ru-RU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A6DA39A8-ACE2-403B-8DCD-30D33833E3A5}"/>
              </a:ext>
            </a:extLst>
          </p:cNvPr>
          <p:cNvGrpSpPr/>
          <p:nvPr/>
        </p:nvGrpSpPr>
        <p:grpSpPr>
          <a:xfrm>
            <a:off x="-1" y="-10135"/>
            <a:ext cx="1452042" cy="1454339"/>
            <a:chOff x="-1" y="-10135"/>
            <a:chExt cx="1452042" cy="1454339"/>
          </a:xfrm>
        </p:grpSpPr>
        <p:pic>
          <p:nvPicPr>
            <p:cNvPr id="20" name="Рисунок 19" descr="Изображение выглядит как рисунок&#10;&#10;Автоматически созданное описание">
              <a:extLst>
                <a:ext uri="{FF2B5EF4-FFF2-40B4-BE49-F238E27FC236}">
                  <a16:creationId xmlns:a16="http://schemas.microsoft.com/office/drawing/2014/main" id="{A37FE044-C8D9-4126-92E8-6FE3381A8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-10134"/>
              <a:ext cx="1452040" cy="1454338"/>
            </a:xfrm>
            <a:prstGeom prst="rect">
              <a:avLst/>
            </a:prstGeom>
          </p:spPr>
        </p:pic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ED461C8F-8413-4532-BB16-FD46712879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3" y="1440608"/>
              <a:ext cx="1441734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4B613319-5DB2-469D-9EEC-1D631380C8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" y="0"/>
              <a:ext cx="1452042" cy="0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9EE1AECA-631C-4FAD-B5D5-75CF83F551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6757" y="-10135"/>
              <a:ext cx="0" cy="1454338"/>
            </a:xfrm>
            <a:prstGeom prst="line">
              <a:avLst/>
            </a:prstGeom>
            <a:ln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B2465FFF-0327-44B6-85FB-EF3B537A9F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4" y="-10135"/>
              <a:ext cx="0" cy="1450743"/>
            </a:xfrm>
            <a:prstGeom prst="line">
              <a:avLst/>
            </a:prstGeom>
            <a:ln w="22225">
              <a:solidFill>
                <a:srgbClr val="E31E25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A31BCA68-AE8A-4962-A9FD-C46B8D0A0D56}"/>
              </a:ext>
            </a:extLst>
          </p:cNvPr>
          <p:cNvCxnSpPr>
            <a:cxnSpLocks/>
          </p:cNvCxnSpPr>
          <p:nvPr/>
        </p:nvCxnSpPr>
        <p:spPr>
          <a:xfrm>
            <a:off x="247650" y="6326901"/>
            <a:ext cx="11611841" cy="0"/>
          </a:xfrm>
          <a:prstGeom prst="line">
            <a:avLst/>
          </a:prstGeom>
          <a:ln>
            <a:solidFill>
              <a:srgbClr val="E31E2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8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885</Words>
  <Application>Microsoft Office PowerPoint</Application>
  <PresentationFormat>Широкоэкранный</PresentationFormat>
  <Paragraphs>114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Kozuka Gothic Pr6N M</vt:lpstr>
      <vt:lpstr>Lato</vt:lpstr>
      <vt:lpstr>Wingdings</vt:lpstr>
      <vt:lpstr>Тема Office</vt:lpstr>
      <vt:lpstr>Отчет о деятельности  Контрольной и Дисциплинарной Комиссий  СРО АС «Межрегионстройальянс» за 2021г.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 Контрольной комиссии СРО АС МРСА за 2019 г.</dc:title>
  <dc:creator>Ткачев Артем Алексеевич</dc:creator>
  <cp:lastModifiedBy>Забелин Владимир</cp:lastModifiedBy>
  <cp:revision>59</cp:revision>
  <dcterms:created xsi:type="dcterms:W3CDTF">2020-04-01T11:21:32Z</dcterms:created>
  <dcterms:modified xsi:type="dcterms:W3CDTF">2022-03-21T09:21:04Z</dcterms:modified>
</cp:coreProperties>
</file>